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69" r:id="rId3"/>
    <p:sldId id="271" r:id="rId4"/>
    <p:sldId id="257" r:id="rId5"/>
    <p:sldId id="274" r:id="rId6"/>
    <p:sldId id="281" r:id="rId7"/>
    <p:sldId id="282" r:id="rId8"/>
    <p:sldId id="258" r:id="rId9"/>
    <p:sldId id="272" r:id="rId10"/>
    <p:sldId id="259" r:id="rId11"/>
    <p:sldId id="279" r:id="rId12"/>
    <p:sldId id="263" r:id="rId13"/>
    <p:sldId id="273" r:id="rId14"/>
    <p:sldId id="262" r:id="rId15"/>
    <p:sldId id="276" r:id="rId16"/>
    <p:sldId id="278" r:id="rId17"/>
    <p:sldId id="266" r:id="rId18"/>
    <p:sldId id="261" r:id="rId19"/>
    <p:sldId id="268" r:id="rId20"/>
    <p:sldId id="260" r:id="rId21"/>
    <p:sldId id="267" r:id="rId22"/>
    <p:sldId id="280" r:id="rId23"/>
    <p:sldId id="283" r:id="rId2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3" autoAdjust="0"/>
  </p:normalViewPr>
  <p:slideViewPr>
    <p:cSldViewPr snapToGrid="0">
      <p:cViewPr varScale="1">
        <p:scale>
          <a:sx n="110" d="100"/>
          <a:sy n="110" d="100"/>
        </p:scale>
        <p:origin x="576" y="102"/>
      </p:cViewPr>
      <p:guideLst>
        <p:guide orient="horz" pos="2160"/>
        <p:guide pos="3840"/>
      </p:guideLst>
    </p:cSldViewPr>
  </p:slideViewPr>
  <p:notesTextViewPr>
    <p:cViewPr>
      <p:scale>
        <a:sx n="3" d="2"/>
        <a:sy n="3" d="2"/>
      </p:scale>
      <p:origin x="0" y="0"/>
    </p:cViewPr>
  </p:notesTextViewPr>
  <p:sorterViewPr>
    <p:cViewPr>
      <p:scale>
        <a:sx n="100" d="100"/>
        <a:sy n="100" d="100"/>
      </p:scale>
      <p:origin x="0" y="5556"/>
    </p:cViewPr>
  </p:sorterViewPr>
  <p:notesViewPr>
    <p:cSldViewPr snapToGrid="0">
      <p:cViewPr>
        <p:scale>
          <a:sx n="214" d="100"/>
          <a:sy n="214" d="100"/>
        </p:scale>
        <p:origin x="480" y="-41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6824B4A-15CE-4B68-BC5A-7ABA94EB9BF6}" type="datetimeFigureOut">
              <a:rPr lang="en-US">
                <a:latin typeface="Arial" panose="020B0604020202020204" pitchFamily="34" charset="0"/>
              </a:rPr>
              <a:pPr>
                <a:defRPr/>
              </a:pPr>
              <a:t>4/11/2017</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F80F4CE-89CF-4703-8B56-F23F92875A34}" type="slidenum">
              <a:rPr lang="en-US">
                <a:latin typeface="Arial" panose="020B0604020202020204" pitchFamily="34" charset="0"/>
              </a:rPr>
              <a:pPr>
                <a:defRPr/>
              </a:pPr>
              <a:t>‹#›</a:t>
            </a:fld>
            <a:endParaRPr lang="en-US" dirty="0">
              <a:latin typeface="Arial" panose="020B0604020202020204" pitchFamily="34" charset="0"/>
            </a:endParaRPr>
          </a:p>
        </p:txBody>
      </p:sp>
    </p:spTree>
    <p:extLst>
      <p:ext uri="{BB962C8B-B14F-4D97-AF65-F5344CB8AC3E}">
        <p14:creationId xmlns:p14="http://schemas.microsoft.com/office/powerpoint/2010/main" val="573541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atin typeface="Arial" panose="020B0604020202020204" pitchFamily="34" charset="0"/>
              </a:defRPr>
            </a:lvl1pPr>
          </a:lstStyle>
          <a:p>
            <a:fld id="{8D1C550D-44F1-4F92-A955-F4C2BE070D71}" type="datetimeFigureOut">
              <a:rPr lang="en-US" smtClean="0"/>
              <a:pPr/>
              <a:t>4/11/2017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atin typeface="Arial" panose="020B0604020202020204" pitchFamily="34" charset="0"/>
              </a:defRPr>
            </a:lvl1pPr>
          </a:lstStyle>
          <a:p>
            <a:fld id="{3304BD6B-E9E3-42B9-AB33-83C46A6A88EB}" type="slidenum">
              <a:rPr lang="en-US" smtClean="0"/>
              <a:pPr/>
              <a:t>‹#›</a:t>
            </a:fld>
            <a:endParaRPr lang="en-US" dirty="0"/>
          </a:p>
        </p:txBody>
      </p:sp>
    </p:spTree>
    <p:extLst>
      <p:ext uri="{BB962C8B-B14F-4D97-AF65-F5344CB8AC3E}">
        <p14:creationId xmlns:p14="http://schemas.microsoft.com/office/powerpoint/2010/main" val="2749359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9pPr>
          </a:lstStyle>
          <a:p>
            <a:fld id="{E0A79B2E-3F47-4B27-BA8D-FF289CFE5524}" type="slidenum">
              <a:rPr lang="en-US" altLang="en-US">
                <a:solidFill>
                  <a:srgbClr val="303D22"/>
                </a:solidFill>
              </a:rPr>
              <a:pPr/>
              <a:t>6</a:t>
            </a:fld>
            <a:endParaRPr lang="en-US" altLang="en-US">
              <a:solidFill>
                <a:srgbClr val="303D22"/>
              </a:solidFill>
            </a:endParaRPr>
          </a:p>
        </p:txBody>
      </p:sp>
      <p:sp>
        <p:nvSpPr>
          <p:cNvPr id="6147" name="Rectangle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Grp="1" noChangeArrowheads="1"/>
          </p:cNvSpPr>
          <p:nvPr>
            <p:ph type="body" idx="1"/>
          </p:nvPr>
        </p:nvSpPr>
        <p:spPr>
          <a:xfrm>
            <a:off x="777875" y="4776788"/>
            <a:ext cx="6216650" cy="12080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938"/>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b="1" dirty="0">
                <a:latin typeface="Arial" panose="020B0604020202020204" pitchFamily="34" charset="0"/>
                <a:cs typeface="IPAMincho" charset="0"/>
              </a:rPr>
              <a:t>A</a:t>
            </a:r>
            <a:r>
              <a:rPr lang="en-US" altLang="en-US" sz="900" dirty="0">
                <a:latin typeface="Arial" panose="020B0604020202020204" pitchFamily="34" charset="0"/>
                <a:cs typeface="IPAMincho" charset="0"/>
              </a:rPr>
              <a:t>, Irregular structure of the capsule edge from the </a:t>
            </a:r>
            <a:r>
              <a:rPr lang="en-US" altLang="en-US" sz="900" dirty="0" err="1">
                <a:latin typeface="Arial" panose="020B0604020202020204" pitchFamily="34" charset="0"/>
                <a:cs typeface="IPAMincho" charset="0"/>
              </a:rPr>
              <a:t>Catalys</a:t>
            </a:r>
            <a:r>
              <a:rPr lang="en-US" altLang="en-US" sz="900" dirty="0">
                <a:latin typeface="Arial" panose="020B0604020202020204" pitchFamily="34" charset="0"/>
                <a:cs typeface="IPAMincho" charset="0"/>
              </a:rPr>
              <a:t> femtosecond laser (</a:t>
            </a:r>
            <a:r>
              <a:rPr lang="en-US" altLang="en-US" sz="900" dirty="0" err="1">
                <a:latin typeface="Arial" panose="020B0604020202020204" pitchFamily="34" charset="0"/>
                <a:cs typeface="IPAMincho" charset="0"/>
              </a:rPr>
              <a:t>OptiMedica</a:t>
            </a:r>
            <a:r>
              <a:rPr lang="en-US" altLang="en-US" sz="900" dirty="0">
                <a:latin typeface="Arial" panose="020B0604020202020204" pitchFamily="34" charset="0"/>
                <a:cs typeface="IPAMincho" charset="0"/>
              </a:rPr>
              <a:t>, Sunnyvale, CA). Note also the apparently misplaced laser pulses (white arrows) on the smooth surface of the anterior capsule measuring less than 2 </a:t>
            </a:r>
            <a:r>
              <a:rPr lang="en-US" altLang="en-US" sz="900" dirty="0" err="1">
                <a:latin typeface="Arial" panose="020B0604020202020204" pitchFamily="34" charset="0"/>
                <a:cs typeface="IPAMincho" charset="0"/>
              </a:rPr>
              <a:t>μm</a:t>
            </a:r>
            <a:r>
              <a:rPr lang="en-US" altLang="en-US" sz="900" dirty="0">
                <a:latin typeface="Arial" panose="020B0604020202020204" pitchFamily="34" charset="0"/>
                <a:cs typeface="IPAMincho" charset="0"/>
              </a:rPr>
              <a:t> across (original magnification, ×10 000). </a:t>
            </a:r>
            <a:r>
              <a:rPr lang="en-US" altLang="en-US" sz="900" b="1" dirty="0">
                <a:latin typeface="Arial" panose="020B0604020202020204" pitchFamily="34" charset="0"/>
                <a:cs typeface="IPAMincho" charset="0"/>
              </a:rPr>
              <a:t>B</a:t>
            </a:r>
            <a:r>
              <a:rPr lang="en-US" altLang="en-US" sz="900" dirty="0">
                <a:latin typeface="Arial" panose="020B0604020202020204" pitchFamily="34" charset="0"/>
                <a:cs typeface="IPAMincho" charset="0"/>
              </a:rPr>
              <a:t>, Similar structure at the same magnification of the capsule edge from the </a:t>
            </a:r>
            <a:r>
              <a:rPr lang="en-US" altLang="en-US" sz="900" dirty="0" err="1">
                <a:latin typeface="Arial" panose="020B0604020202020204" pitchFamily="34" charset="0"/>
                <a:cs typeface="IPAMincho" charset="0"/>
              </a:rPr>
              <a:t>LensAR</a:t>
            </a:r>
            <a:r>
              <a:rPr lang="en-US" altLang="en-US" sz="900" dirty="0">
                <a:latin typeface="Arial" panose="020B0604020202020204" pitchFamily="34" charset="0"/>
                <a:cs typeface="IPAMincho" charset="0"/>
              </a:rPr>
              <a:t> laser (original magnification, ×10 000).</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panose="020B0604020202020204" pitchFamily="34"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panose="020B0604020202020204" pitchFamily="34"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a:latin typeface="Arial" panose="020B0604020202020204" pitchFamily="34" charset="0"/>
              <a:cs typeface="IPAMincho" charset="0"/>
            </a:endParaRPr>
          </a:p>
        </p:txBody>
      </p:sp>
    </p:spTree>
    <p:extLst>
      <p:ext uri="{BB962C8B-B14F-4D97-AF65-F5344CB8AC3E}">
        <p14:creationId xmlns:p14="http://schemas.microsoft.com/office/powerpoint/2010/main" val="44198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9pPr>
          </a:lstStyle>
          <a:p>
            <a:fld id="{4A501D61-1949-4A55-A595-E00518EFC556}" type="slidenum">
              <a:rPr lang="en-US" altLang="en-US">
                <a:solidFill>
                  <a:srgbClr val="303D22"/>
                </a:solidFill>
              </a:rPr>
              <a:pPr/>
              <a:t>7</a:t>
            </a:fld>
            <a:endParaRPr lang="en-US" altLang="en-US">
              <a:solidFill>
                <a:srgbClr val="303D22"/>
              </a:solidFill>
            </a:endParaRPr>
          </a:p>
        </p:txBody>
      </p:sp>
      <p:sp>
        <p:nvSpPr>
          <p:cNvPr id="6147" name="Rectangle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Grp="1" noChangeArrowheads="1"/>
          </p:cNvSpPr>
          <p:nvPr>
            <p:ph type="body" idx="1"/>
          </p:nvPr>
        </p:nvSpPr>
        <p:spPr>
          <a:xfrm>
            <a:off x="777875" y="4776788"/>
            <a:ext cx="6216650" cy="1079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938"/>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b="1" dirty="0">
                <a:latin typeface="Arial" panose="020B0604020202020204" pitchFamily="34" charset="0"/>
                <a:cs typeface="IPAMincho" charset="0"/>
              </a:rPr>
              <a:t>A</a:t>
            </a:r>
            <a:r>
              <a:rPr lang="en-US" altLang="en-US" sz="900" dirty="0">
                <a:latin typeface="Arial" panose="020B0604020202020204" pitchFamily="34" charset="0"/>
                <a:cs typeface="IPAMincho" charset="0"/>
              </a:rPr>
              <a:t>, Edge treated with the </a:t>
            </a:r>
            <a:r>
              <a:rPr lang="en-US" altLang="en-US" sz="900" dirty="0" err="1">
                <a:latin typeface="Arial" panose="020B0604020202020204" pitchFamily="34" charset="0"/>
                <a:cs typeface="IPAMincho" charset="0"/>
              </a:rPr>
              <a:t>Catalys</a:t>
            </a:r>
            <a:r>
              <a:rPr lang="en-US" altLang="en-US" sz="900" dirty="0">
                <a:latin typeface="Arial" panose="020B0604020202020204" pitchFamily="34" charset="0"/>
                <a:cs typeface="IPAMincho" charset="0"/>
              </a:rPr>
              <a:t> femtosecond laser (</a:t>
            </a:r>
            <a:r>
              <a:rPr lang="en-US" altLang="en-US" sz="900" dirty="0" err="1">
                <a:latin typeface="Arial" panose="020B0604020202020204" pitchFamily="34" charset="0"/>
                <a:cs typeface="IPAMincho" charset="0"/>
              </a:rPr>
              <a:t>OptiMedica</a:t>
            </a:r>
            <a:r>
              <a:rPr lang="en-US" altLang="en-US" sz="900" dirty="0">
                <a:latin typeface="Arial" panose="020B0604020202020204" pitchFamily="34" charset="0"/>
                <a:cs typeface="IPAMincho" charset="0"/>
              </a:rPr>
              <a:t>, Sunnyvale, CA) is serrated, resembling a micro–can-opener structure from the laser </a:t>
            </a:r>
            <a:r>
              <a:rPr lang="en-US" altLang="en-US" sz="900" dirty="0" err="1">
                <a:latin typeface="Arial" panose="020B0604020202020204" pitchFamily="34" charset="0"/>
                <a:cs typeface="IPAMincho" charset="0"/>
              </a:rPr>
              <a:t>photodisruption</a:t>
            </a:r>
            <a:r>
              <a:rPr lang="en-US" altLang="en-US" sz="900" dirty="0">
                <a:latin typeface="Arial" panose="020B0604020202020204" pitchFamily="34" charset="0"/>
                <a:cs typeface="IPAMincho" charset="0"/>
              </a:rPr>
              <a:t>, each estimated here to be just less than 2 </a:t>
            </a:r>
            <a:r>
              <a:rPr lang="en-US" altLang="en-US" sz="900" dirty="0" err="1">
                <a:latin typeface="Arial" panose="020B0604020202020204" pitchFamily="34" charset="0"/>
                <a:cs typeface="IPAMincho" charset="0"/>
              </a:rPr>
              <a:t>μm</a:t>
            </a:r>
            <a:r>
              <a:rPr lang="en-US" altLang="en-US" sz="900" dirty="0">
                <a:latin typeface="Arial" panose="020B0604020202020204" pitchFamily="34" charset="0"/>
                <a:cs typeface="IPAMincho" charset="0"/>
              </a:rPr>
              <a:t> across (original magnification, ×10 000). </a:t>
            </a:r>
            <a:r>
              <a:rPr lang="en-US" altLang="en-US" sz="900" b="1" dirty="0">
                <a:latin typeface="Arial" panose="020B0604020202020204" pitchFamily="34" charset="0"/>
                <a:cs typeface="IPAMincho" charset="0"/>
              </a:rPr>
              <a:t>B</a:t>
            </a:r>
            <a:r>
              <a:rPr lang="en-US" altLang="en-US" sz="900" dirty="0">
                <a:latin typeface="Arial" panose="020B0604020202020204" pitchFamily="34" charset="0"/>
                <a:cs typeface="IPAMincho" charset="0"/>
              </a:rPr>
              <a:t>, Manually torn capsule (original magnification, ×10 000).</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panose="020B0604020202020204" pitchFamily="34"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dirty="0">
              <a:latin typeface="Arial" panose="020B0604020202020204" pitchFamily="34" charset="0"/>
              <a:cs typeface="IPAMincho"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dirty="0">
              <a:latin typeface="Arial" panose="020B0604020202020204" pitchFamily="34" charset="0"/>
              <a:cs typeface="IPAMincho" charset="0"/>
            </a:endParaRPr>
          </a:p>
        </p:txBody>
      </p:sp>
    </p:spTree>
    <p:extLst>
      <p:ext uri="{BB962C8B-B14F-4D97-AF65-F5344CB8AC3E}">
        <p14:creationId xmlns:p14="http://schemas.microsoft.com/office/powerpoint/2010/main" val="418944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7A99046-4C8F-4E9C-8BE2-6CB20C8B5E54}"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D8F2EF-5AB8-429F-83B0-F06605C65EB5}" type="slidenum">
              <a:rPr lang="en-US" smtClean="0"/>
              <a:pPr>
                <a:defRPr/>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31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pPr>
              <a:defRPr/>
            </a:pPr>
            <a:fld id="{AF6BB3A0-DC28-4B5A-BCB0-A1B918525F22}" type="datetimeFigureOut">
              <a:rPr lang="en-US" smtClean="0"/>
              <a:pPr>
                <a:defRPr/>
              </a:pPr>
              <a:t>4/11/2017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88E5A2A-89F5-450E-BED9-E2A85A53EB22}" type="slidenum">
              <a:rPr lang="en-US" smtClean="0"/>
              <a:pPr>
                <a:defRPr/>
              </a:pPr>
              <a:t>‹#›</a:t>
            </a:fld>
            <a:endParaRPr lang="en-US" dirty="0"/>
          </a:p>
        </p:txBody>
      </p:sp>
    </p:spTree>
    <p:extLst>
      <p:ext uri="{BB962C8B-B14F-4D97-AF65-F5344CB8AC3E}">
        <p14:creationId xmlns:p14="http://schemas.microsoft.com/office/powerpoint/2010/main" val="170557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F6BB3A0-DC28-4B5A-BCB0-A1B918525F22}" type="datetimeFigureOut">
              <a:rPr lang="en-US" smtClean="0"/>
              <a:pPr>
                <a:defRPr/>
              </a:pPr>
              <a:t>4/11/2017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E5A2A-89F5-450E-BED9-E2A85A53EB22}" type="slidenum">
              <a:rPr lang="en-US" smtClean="0"/>
              <a:pPr>
                <a:defRPr/>
              </a:pPr>
              <a:t>‹#›</a:t>
            </a:fld>
            <a:endParaRPr lang="en-US" dirty="0"/>
          </a:p>
        </p:txBody>
      </p:sp>
    </p:spTree>
    <p:extLst>
      <p:ext uri="{BB962C8B-B14F-4D97-AF65-F5344CB8AC3E}">
        <p14:creationId xmlns:p14="http://schemas.microsoft.com/office/powerpoint/2010/main" val="258470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F6BB3A0-DC28-4B5A-BCB0-A1B918525F22}" type="datetimeFigureOut">
              <a:rPr lang="en-US" smtClean="0"/>
              <a:pPr>
                <a:defRPr/>
              </a:pPr>
              <a:t>4/11/2017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E5A2A-89F5-450E-BED9-E2A85A53EB22}" type="slidenum">
              <a:rPr lang="en-US" smtClean="0"/>
              <a:pPr>
                <a:defRPr/>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58418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F6BB3A0-DC28-4B5A-BCB0-A1B918525F22}" type="datetimeFigureOut">
              <a:rPr lang="en-US" smtClean="0"/>
              <a:pPr>
                <a:defRPr/>
              </a:pPr>
              <a:t>4/11/2017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E5A2A-89F5-450E-BED9-E2A85A53EB22}" type="slidenum">
              <a:rPr lang="en-US" smtClean="0"/>
              <a:pPr>
                <a:defRPr/>
              </a:pPr>
              <a:t>‹#›</a:t>
            </a:fld>
            <a:endParaRPr lang="en-US" dirty="0"/>
          </a:p>
        </p:txBody>
      </p:sp>
    </p:spTree>
    <p:extLst>
      <p:ext uri="{BB962C8B-B14F-4D97-AF65-F5344CB8AC3E}">
        <p14:creationId xmlns:p14="http://schemas.microsoft.com/office/powerpoint/2010/main" val="290067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F6BB3A0-DC28-4B5A-BCB0-A1B918525F22}" type="datetimeFigureOut">
              <a:rPr lang="en-US" smtClean="0"/>
              <a:pPr>
                <a:defRPr/>
              </a:pPr>
              <a:t>4/11/2017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E5A2A-89F5-450E-BED9-E2A85A53EB22}" type="slidenum">
              <a:rPr lang="en-US" smtClean="0"/>
              <a:pPr>
                <a:defRPr/>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14479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F6BB3A0-DC28-4B5A-BCB0-A1B918525F22}" type="datetimeFigureOut">
              <a:rPr lang="en-US" smtClean="0"/>
              <a:pPr>
                <a:defRPr/>
              </a:pPr>
              <a:t>4/11/2017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E5A2A-89F5-450E-BED9-E2A85A53EB22}" type="slidenum">
              <a:rPr lang="en-US" smtClean="0"/>
              <a:pPr>
                <a:defRPr/>
              </a:pPr>
              <a:t>‹#›</a:t>
            </a:fld>
            <a:endParaRPr lang="en-US" dirty="0"/>
          </a:p>
        </p:txBody>
      </p:sp>
    </p:spTree>
    <p:extLst>
      <p:ext uri="{BB962C8B-B14F-4D97-AF65-F5344CB8AC3E}">
        <p14:creationId xmlns:p14="http://schemas.microsoft.com/office/powerpoint/2010/main" val="3581950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6DA87D8-81BF-4486-A668-A1FA51911619}"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5A2024-80C5-479E-BEE4-EEF69C79DEED}" type="slidenum">
              <a:rPr lang="en-US" smtClean="0"/>
              <a:pPr>
                <a:defRPr/>
              </a:pPr>
              <a:t>‹#›</a:t>
            </a:fld>
            <a:endParaRPr lang="en-US"/>
          </a:p>
        </p:txBody>
      </p:sp>
    </p:spTree>
    <p:extLst>
      <p:ext uri="{BB962C8B-B14F-4D97-AF65-F5344CB8AC3E}">
        <p14:creationId xmlns:p14="http://schemas.microsoft.com/office/powerpoint/2010/main" val="2291619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A2F13BD-0C89-457A-BBB6-4ACF33399551}"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B5869A-B050-475A-91F9-9D2EA59E6DE2}" type="slidenum">
              <a:rPr lang="en-US" smtClean="0"/>
              <a:pPr>
                <a:defRPr/>
              </a:pPr>
              <a:t>‹#›</a:t>
            </a:fld>
            <a:endParaRPr lang="en-US"/>
          </a:p>
        </p:txBody>
      </p:sp>
    </p:spTree>
    <p:extLst>
      <p:ext uri="{BB962C8B-B14F-4D97-AF65-F5344CB8AC3E}">
        <p14:creationId xmlns:p14="http://schemas.microsoft.com/office/powerpoint/2010/main" val="331360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2203779-E8FD-4C47-A81C-B0CD3BB99EF9}"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F2E799-F436-4D7A-A124-F4CEED8F9E49}" type="slidenum">
              <a:rPr lang="en-US" smtClean="0"/>
              <a:pPr>
                <a:defRPr/>
              </a:pPr>
              <a:t>‹#›</a:t>
            </a:fld>
            <a:endParaRPr lang="en-US"/>
          </a:p>
        </p:txBody>
      </p:sp>
    </p:spTree>
    <p:extLst>
      <p:ext uri="{BB962C8B-B14F-4D97-AF65-F5344CB8AC3E}">
        <p14:creationId xmlns:p14="http://schemas.microsoft.com/office/powerpoint/2010/main" val="401864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A12376C-5B2B-4483-A219-E5C6314333AA}" type="datetimeFigureOut">
              <a:rPr lang="en-US" smtClean="0"/>
              <a:pPr>
                <a:defRPr/>
              </a:pPr>
              <a:t>4/11/2017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292D3D-4AC4-4AAC-8BD4-F0C741A22D61}" type="slidenum">
              <a:rPr lang="en-US" smtClean="0"/>
              <a:pPr>
                <a:defRPr/>
              </a:pPr>
              <a:t>‹#›</a:t>
            </a:fld>
            <a:endParaRPr lang="en-US"/>
          </a:p>
        </p:txBody>
      </p:sp>
    </p:spTree>
    <p:extLst>
      <p:ext uri="{BB962C8B-B14F-4D97-AF65-F5344CB8AC3E}">
        <p14:creationId xmlns:p14="http://schemas.microsoft.com/office/powerpoint/2010/main" val="374823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042078D-0791-41AA-9B26-6CC4F938DEA3}" type="datetimeFigureOut">
              <a:rPr lang="en-US" smtClean="0"/>
              <a:pPr>
                <a:defRPr/>
              </a:pPr>
              <a:t>4/11/2017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00F5EE-0BE3-4A1D-96CA-3D36886A7B6A}" type="slidenum">
              <a:rPr lang="en-US" smtClean="0"/>
              <a:pPr>
                <a:defRPr/>
              </a:pPr>
              <a:t>‹#›</a:t>
            </a:fld>
            <a:endParaRPr lang="en-US"/>
          </a:p>
        </p:txBody>
      </p:sp>
    </p:spTree>
    <p:extLst>
      <p:ext uri="{BB962C8B-B14F-4D97-AF65-F5344CB8AC3E}">
        <p14:creationId xmlns:p14="http://schemas.microsoft.com/office/powerpoint/2010/main" val="323582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8B11183-8C4D-454B-8511-0BFA99DD6D1D}" type="datetimeFigureOut">
              <a:rPr lang="en-US" smtClean="0"/>
              <a:pPr>
                <a:defRPr/>
              </a:pPr>
              <a:t>4/11/2017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50B421A-F93F-4770-A8C0-7BFDCDF9F7EB}" type="slidenum">
              <a:rPr lang="en-US" smtClean="0"/>
              <a:pPr>
                <a:defRPr/>
              </a:pPr>
              <a:t>‹#›</a:t>
            </a:fld>
            <a:endParaRPr lang="en-US"/>
          </a:p>
        </p:txBody>
      </p:sp>
    </p:spTree>
    <p:extLst>
      <p:ext uri="{BB962C8B-B14F-4D97-AF65-F5344CB8AC3E}">
        <p14:creationId xmlns:p14="http://schemas.microsoft.com/office/powerpoint/2010/main" val="96511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40A7696-F599-4B19-99FF-8DEEDA3D0A34}" type="datetimeFigureOut">
              <a:rPr lang="en-US" smtClean="0"/>
              <a:pPr>
                <a:defRPr/>
              </a:pPr>
              <a:t>4/11/2017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B64D9A-3CA2-4CB9-9607-68611FE938D2}" type="slidenum">
              <a:rPr lang="en-US" smtClean="0"/>
              <a:pPr>
                <a:defRPr/>
              </a:pPr>
              <a:t>‹#›</a:t>
            </a:fld>
            <a:endParaRPr lang="en-US"/>
          </a:p>
        </p:txBody>
      </p:sp>
    </p:spTree>
    <p:extLst>
      <p:ext uri="{BB962C8B-B14F-4D97-AF65-F5344CB8AC3E}">
        <p14:creationId xmlns:p14="http://schemas.microsoft.com/office/powerpoint/2010/main" val="47323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1ECF74-59BB-4E9C-8CE0-9293FE67F739}" type="datetimeFigureOut">
              <a:rPr lang="en-US" smtClean="0"/>
              <a:pPr>
                <a:defRPr/>
              </a:pPr>
              <a:t>4/11/2017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DCCC994-CB0B-496B-8A36-CC76CA7349E3}" type="slidenum">
              <a:rPr lang="en-US" smtClean="0"/>
              <a:pPr>
                <a:defRPr/>
              </a:pPr>
              <a:t>‹#›</a:t>
            </a:fld>
            <a:endParaRPr lang="en-US"/>
          </a:p>
        </p:txBody>
      </p:sp>
    </p:spTree>
    <p:extLst>
      <p:ext uri="{BB962C8B-B14F-4D97-AF65-F5344CB8AC3E}">
        <p14:creationId xmlns:p14="http://schemas.microsoft.com/office/powerpoint/2010/main" val="156065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06B57CC-F95A-4A82-A566-E7B19A15A2AB}" type="datetimeFigureOut">
              <a:rPr lang="en-US" smtClean="0"/>
              <a:pPr>
                <a:defRPr/>
              </a:pPr>
              <a:t>4/11/2017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90CDC5-62FD-4178-A90F-FB33510EB849}" type="slidenum">
              <a:rPr lang="en-US" smtClean="0"/>
              <a:pPr>
                <a:defRPr/>
              </a:pPr>
              <a:t>‹#›</a:t>
            </a:fld>
            <a:endParaRPr lang="en-US"/>
          </a:p>
        </p:txBody>
      </p:sp>
    </p:spTree>
    <p:extLst>
      <p:ext uri="{BB962C8B-B14F-4D97-AF65-F5344CB8AC3E}">
        <p14:creationId xmlns:p14="http://schemas.microsoft.com/office/powerpoint/2010/main" val="281727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FE57C1F-57A5-460C-AC39-48F85F1EFA05}" type="datetimeFigureOut">
              <a:rPr lang="en-US" smtClean="0"/>
              <a:pPr>
                <a:defRPr/>
              </a:pPr>
              <a:t>4/11/2017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83571B-A911-4F41-B80E-157CC177136F}" type="slidenum">
              <a:rPr lang="en-US" smtClean="0"/>
              <a:pPr>
                <a:defRPr/>
              </a:pPr>
              <a:t>‹#›</a:t>
            </a:fld>
            <a:endParaRPr lang="en-US"/>
          </a:p>
        </p:txBody>
      </p:sp>
    </p:spTree>
    <p:extLst>
      <p:ext uri="{BB962C8B-B14F-4D97-AF65-F5344CB8AC3E}">
        <p14:creationId xmlns:p14="http://schemas.microsoft.com/office/powerpoint/2010/main" val="189305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AF6BB3A0-DC28-4B5A-BCB0-A1B918525F22}" type="datetimeFigureOut">
              <a:rPr lang="en-US" smtClean="0"/>
              <a:pPr>
                <a:defRPr/>
              </a:pPr>
              <a:t>4/11/2017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D88E5A2A-89F5-450E-BED9-E2A85A53EB22}" type="slidenum">
              <a:rPr lang="en-US" smtClean="0"/>
              <a:pPr>
                <a:defRPr/>
              </a:pPr>
              <a:t>‹#›</a:t>
            </a:fld>
            <a:endParaRPr lang="en-US" dirty="0"/>
          </a:p>
        </p:txBody>
      </p:sp>
    </p:spTree>
    <p:extLst>
      <p:ext uri="{BB962C8B-B14F-4D97-AF65-F5344CB8AC3E}">
        <p14:creationId xmlns:p14="http://schemas.microsoft.com/office/powerpoint/2010/main" val="36031092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3538" y="1878013"/>
            <a:ext cx="9144000" cy="2387600"/>
          </a:xfrm>
        </p:spPr>
        <p:txBody>
          <a:bodyPr rtlCol="0">
            <a:normAutofit fontScale="90000"/>
          </a:bodyPr>
          <a:lstStyle/>
          <a:p>
            <a:pPr fontAlgn="auto">
              <a:spcAft>
                <a:spcPts val="0"/>
              </a:spcAft>
              <a:defRPr/>
            </a:pPr>
            <a:r>
              <a:rPr lang="en-US" dirty="0"/>
              <a:t>Joseph LoCascio, 111, M.D.</a:t>
            </a:r>
            <a:br>
              <a:rPr lang="en-US" dirty="0"/>
            </a:br>
            <a:r>
              <a:rPr lang="en-US" dirty="0"/>
              <a:t>HIMG</a:t>
            </a:r>
            <a:br>
              <a:rPr lang="en-US" dirty="0"/>
            </a:br>
            <a:r>
              <a:rPr lang="en-US" dirty="0"/>
              <a:t>Huntington, WV</a:t>
            </a:r>
            <a:br>
              <a:rPr lang="en-US" dirty="0"/>
            </a:br>
            <a:endParaRPr lang="en-US" dirty="0"/>
          </a:p>
        </p:txBody>
      </p:sp>
      <p:sp>
        <p:nvSpPr>
          <p:cNvPr id="3075" name="Subtitle 2"/>
          <p:cNvSpPr>
            <a:spLocks noGrp="1"/>
          </p:cNvSpPr>
          <p:nvPr>
            <p:ph type="subTitle" idx="1"/>
          </p:nvPr>
        </p:nvSpPr>
        <p:spPr/>
        <p:txBody>
          <a:body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2071688" y="1951038"/>
            <a:ext cx="8299450" cy="379412"/>
            <a:chOff x="0" y="0"/>
            <a:chExt cx="8530" cy="44"/>
          </a:xfrm>
        </p:grpSpPr>
        <p:grpSp>
          <p:nvGrpSpPr>
            <p:cNvPr id="11270" name="Group 2"/>
            <p:cNvGrpSpPr>
              <a:grpSpLocks/>
            </p:cNvGrpSpPr>
            <p:nvPr/>
          </p:nvGrpSpPr>
          <p:grpSpPr bwMode="auto">
            <a:xfrm>
              <a:off x="22" y="22"/>
              <a:ext cx="8487" cy="2"/>
              <a:chOff x="22" y="22"/>
              <a:chExt cx="8487" cy="2"/>
            </a:xfrm>
          </p:grpSpPr>
          <p:sp>
            <p:nvSpPr>
              <p:cNvPr id="11271" name="Freeform 3"/>
              <p:cNvSpPr>
                <a:spLocks/>
              </p:cNvSpPr>
              <p:nvPr/>
            </p:nvSpPr>
            <p:spPr bwMode="auto">
              <a:xfrm>
                <a:off x="22" y="22"/>
                <a:ext cx="8487" cy="2"/>
              </a:xfrm>
              <a:custGeom>
                <a:avLst/>
                <a:gdLst>
                  <a:gd name="T0" fmla="*/ 0 w 8487"/>
                  <a:gd name="T1" fmla="*/ 0 h 2"/>
                  <a:gd name="T2" fmla="*/ 8486 w 8487"/>
                  <a:gd name="T3" fmla="*/ 0 h 2"/>
                  <a:gd name="T4" fmla="*/ 0 60000 65536"/>
                  <a:gd name="T5" fmla="*/ 0 60000 65536"/>
                </a:gdLst>
                <a:ahLst/>
                <a:cxnLst>
                  <a:cxn ang="T4">
                    <a:pos x="T0" y="T1"/>
                  </a:cxn>
                  <a:cxn ang="T5">
                    <a:pos x="T2" y="T3"/>
                  </a:cxn>
                </a:cxnLst>
                <a:rect l="0" t="0" r="r" b="b"/>
                <a:pathLst>
                  <a:path w="8487" h="2">
                    <a:moveTo>
                      <a:pt x="0" y="0"/>
                    </a:moveTo>
                    <a:lnTo>
                      <a:pt x="8486" y="0"/>
                    </a:lnTo>
                  </a:path>
                </a:pathLst>
              </a:custGeom>
              <a:noFill/>
              <a:ln w="2743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grpSp>
      </p:grpSp>
      <p:sp>
        <p:nvSpPr>
          <p:cNvPr id="11267" name="Rectangle 5"/>
          <p:cNvSpPr>
            <a:spLocks noChangeArrowheads="1"/>
          </p:cNvSpPr>
          <p:nvPr/>
        </p:nvSpPr>
        <p:spPr bwMode="auto">
          <a:xfrm>
            <a:off x="1563688" y="266700"/>
            <a:ext cx="87407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2754" tIns="155526"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a:solidFill>
                  <a:srgbClr val="3A3A3A"/>
                </a:solidFill>
                <a:latin typeface="Times New Roman" panose="02020603050405020304" pitchFamily="18" charset="0"/>
                <a:cs typeface="Times New Roman" panose="02020603050405020304" pitchFamily="18" charset="0"/>
              </a:rPr>
              <a:t>Cystoid macular edema after femtosecond laser-assisted  versus phacoemulsification cataract surgery</a:t>
            </a:r>
            <a:endParaRPr lang="en-US" altLang="en-US" sz="2800" b="1">
              <a:latin typeface="Times New Roman" panose="02020603050405020304" pitchFamily="18" charset="0"/>
              <a:cs typeface="Times New Roman" panose="02020603050405020304" pitchFamily="18" charset="0"/>
            </a:endParaRPr>
          </a:p>
        </p:txBody>
      </p:sp>
      <p:sp>
        <p:nvSpPr>
          <p:cNvPr id="11268" name="Rectangle 6"/>
          <p:cNvSpPr>
            <a:spLocks noChangeArrowheads="1"/>
          </p:cNvSpPr>
          <p:nvPr/>
        </p:nvSpPr>
        <p:spPr bwMode="auto">
          <a:xfrm>
            <a:off x="0" y="1306513"/>
            <a:ext cx="11120438"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94802" tIns="47610" rIns="1020441"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400" dirty="0">
              <a:solidFill>
                <a:srgbClr val="676767"/>
              </a:solidFill>
              <a:latin typeface="Arial" panose="020B0604020202020204" pitchFamily="34" charset="0"/>
              <a:cs typeface="Times New Roman" panose="02020603050405020304" pitchFamily="18" charset="0"/>
            </a:endParaRPr>
          </a:p>
          <a:p>
            <a:r>
              <a:rPr lang="en-US" altLang="en-US" sz="400" dirty="0">
                <a:latin typeface="Arial" panose="020B0604020202020204" pitchFamily="34" charset="0"/>
                <a:cs typeface="Times New Roman" panose="02020603050405020304" pitchFamily="18" charset="0"/>
              </a:rPr>
              <a:t/>
            </a:r>
            <a:br>
              <a:rPr lang="en-US" altLang="en-US" sz="400" dirty="0">
                <a:latin typeface="Arial" panose="020B0604020202020204" pitchFamily="34" charset="0"/>
                <a:cs typeface="Times New Roman" panose="02020603050405020304" pitchFamily="18" charset="0"/>
              </a:rPr>
            </a:br>
            <a:endParaRPr lang="en-US" altLang="en-US" sz="800" dirty="0">
              <a:latin typeface="Arial" panose="020B0604020202020204" pitchFamily="34" charset="0"/>
            </a:endParaRPr>
          </a:p>
          <a:p>
            <a:r>
              <a:rPr lang="en-US" altLang="en-US" sz="1400" dirty="0">
                <a:solidFill>
                  <a:srgbClr val="1C1C1C"/>
                </a:solidFill>
                <a:latin typeface="Arial" panose="020B0604020202020204" pitchFamily="34" charset="0"/>
                <a:cs typeface="Times New Roman" panose="02020603050405020304" pitchFamily="18" charset="0"/>
              </a:rPr>
              <a:t>Shaun Y.P. Ewe, MBBS, Carmen </a:t>
            </a:r>
            <a:r>
              <a:rPr lang="en-US" altLang="en-US" sz="1400" dirty="0">
                <a:solidFill>
                  <a:srgbClr val="1C1C1C"/>
                </a:solidFill>
                <a:latin typeface="Arial" panose="020B0604020202020204" pitchFamily="34" charset="0"/>
                <a:ea typeface="Times New Roman" panose="02020603050405020304" pitchFamily="18" charset="0"/>
                <a:cs typeface="Arial" panose="020B0604020202020204" pitchFamily="34" charset="0"/>
              </a:rPr>
              <a:t>L. </a:t>
            </a:r>
            <a:r>
              <a:rPr lang="en-US" altLang="en-US" sz="1400" dirty="0">
                <a:solidFill>
                  <a:srgbClr val="1C1C1C"/>
                </a:solidFill>
                <a:latin typeface="Arial" panose="020B0604020202020204" pitchFamily="34" charset="0"/>
                <a:cs typeface="Times New Roman" panose="02020603050405020304" pitchFamily="18" charset="0"/>
              </a:rPr>
              <a:t>Oakley, MBBS, Robin G. </a:t>
            </a:r>
            <a:r>
              <a:rPr lang="en-US" altLang="en-US" sz="1400" dirty="0" err="1">
                <a:solidFill>
                  <a:srgbClr val="1C1C1C"/>
                </a:solidFill>
                <a:latin typeface="Arial" panose="020B0604020202020204" pitchFamily="34" charset="0"/>
                <a:cs typeface="Times New Roman" panose="02020603050405020304" pitchFamily="18" charset="0"/>
              </a:rPr>
              <a:t>Abell</a:t>
            </a:r>
            <a:r>
              <a:rPr lang="en-US" altLang="en-US" sz="1400" dirty="0">
                <a:solidFill>
                  <a:srgbClr val="1C1C1C"/>
                </a:solidFill>
                <a:latin typeface="Arial" panose="020B0604020202020204" pitchFamily="34" charset="0"/>
                <a:cs typeface="Times New Roman" panose="02020603050405020304" pitchFamily="18" charset="0"/>
              </a:rPr>
              <a:t>, MBBS, Penelope L. Allen, PhD, Brendan J. Vote, FRANZCO</a:t>
            </a:r>
            <a:endParaRPr lang="en-US" altLang="en-US" sz="1400" dirty="0">
              <a:latin typeface="Arial" panose="020B0604020202020204" pitchFamily="34" charset="0"/>
              <a:cs typeface="Times New Roman" panose="02020603050405020304" pitchFamily="18" charset="0"/>
            </a:endParaRPr>
          </a:p>
          <a:p>
            <a:endParaRPr lang="en-US" altLang="en-US" dirty="0">
              <a:latin typeface="Arial" panose="020B0604020202020204" pitchFamily="34" charset="0"/>
            </a:endParaRPr>
          </a:p>
        </p:txBody>
      </p:sp>
      <p:sp>
        <p:nvSpPr>
          <p:cNvPr id="10" name="Rectangle 7"/>
          <p:cNvSpPr>
            <a:spLocks noChangeArrowheads="1"/>
          </p:cNvSpPr>
          <p:nvPr/>
        </p:nvSpPr>
        <p:spPr bwMode="auto">
          <a:xfrm>
            <a:off x="1374775" y="2560638"/>
            <a:ext cx="10345738"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716" tIns="63480" rIns="1567956" bIns="0" anchor="ctr">
            <a:spAutoFit/>
          </a:bodyPr>
          <a:lstStyle>
            <a:lvl1pPr indent="95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175">
              <a:defRPr/>
            </a:pPr>
            <a:r>
              <a:rPr lang="en-US" altLang="en-US" b="1" i="1" dirty="0">
                <a:solidFill>
                  <a:srgbClr val="1C1C1C"/>
                </a:solidFill>
                <a:ea typeface="Arial" panose="020B0604020202020204" pitchFamily="34" charset="0"/>
                <a:cs typeface="Times New Roman" panose="02020603050405020304" pitchFamily="18" charset="0"/>
              </a:rPr>
              <a:t>Purpose: </a:t>
            </a:r>
            <a:r>
              <a:rPr lang="en-US" altLang="en-US" dirty="0">
                <a:solidFill>
                  <a:srgbClr val="1C1C1C"/>
                </a:solidFill>
                <a:ea typeface="Arial" panose="020B0604020202020204" pitchFamily="34" charset="0"/>
                <a:cs typeface="Times New Roman" panose="02020603050405020304" pitchFamily="18" charset="0"/>
              </a:rPr>
              <a:t>To evaluate the incidence of postoperative clinical cystoid macular edema (CME) asso­ciated with femtosecond laser-assisted cataract surgery (</a:t>
            </a:r>
            <a:r>
              <a:rPr lang="en-US" altLang="en-US" dirty="0" err="1">
                <a:solidFill>
                  <a:srgbClr val="1C1C1C"/>
                </a:solidFill>
                <a:ea typeface="Arial" panose="020B0604020202020204" pitchFamily="34" charset="0"/>
                <a:cs typeface="Times New Roman" panose="02020603050405020304" pitchFamily="18" charset="0"/>
              </a:rPr>
              <a:t>Catalys</a:t>
            </a:r>
            <a:r>
              <a:rPr lang="en-US" altLang="en-US" dirty="0">
                <a:solidFill>
                  <a:srgbClr val="1C1C1C"/>
                </a:solidFill>
                <a:ea typeface="Arial" panose="020B0604020202020204" pitchFamily="34" charset="0"/>
                <a:cs typeface="Times New Roman" panose="02020603050405020304" pitchFamily="18" charset="0"/>
              </a:rPr>
              <a:t> laser system) versus phacoemul­sification cataract surgery.</a:t>
            </a:r>
            <a:endParaRPr lang="en-US" altLang="en-US" dirty="0">
              <a:ea typeface="Arial" panose="020B0604020202020204" pitchFamily="34" charset="0"/>
              <a:cs typeface="Times New Roman" panose="02020603050405020304" pitchFamily="18" charset="0"/>
            </a:endParaRPr>
          </a:p>
          <a:p>
            <a:pPr>
              <a:defRPr/>
            </a:pPr>
            <a:endParaRPr lang="en-US" altLang="en-US" b="1" dirty="0">
              <a:solidFill>
                <a:srgbClr val="1C1C1C"/>
              </a:solidFill>
              <a:ea typeface="Calibri" panose="020F0502020204030204" pitchFamily="34" charset="0"/>
              <a:cs typeface="Arial" panose="020B0604020202020204" pitchFamily="34" charset="0"/>
            </a:endParaRPr>
          </a:p>
          <a:p>
            <a:pPr>
              <a:defRPr/>
            </a:pPr>
            <a:r>
              <a:rPr lang="en-US" altLang="en-US" b="1" i="1" dirty="0">
                <a:solidFill>
                  <a:srgbClr val="1C1C1C"/>
                </a:solidFill>
                <a:ea typeface="Calibri" panose="020F0502020204030204" pitchFamily="34" charset="0"/>
                <a:cs typeface="Arial" panose="020B0604020202020204" pitchFamily="34" charset="0"/>
              </a:rPr>
              <a:t>Conclusion: </a:t>
            </a:r>
            <a:r>
              <a:rPr lang="en-US" altLang="en-US" dirty="0">
                <a:solidFill>
                  <a:srgbClr val="1C1C1C"/>
                </a:solidFill>
                <a:ea typeface="Calibri" panose="020F0502020204030204" pitchFamily="34" charset="0"/>
                <a:cs typeface="Arial" panose="020B0604020202020204" pitchFamily="34" charset="0"/>
              </a:rPr>
              <a:t>Increased CME might be a subthreshold retinal injury safety signal after femto­second laser pretreatment and warrants further study.</a:t>
            </a:r>
            <a:r>
              <a:rPr lang="en-US" altLang="en-US" i="1" dirty="0">
                <a:solidFill>
                  <a:srgbClr val="1C1C1C"/>
                </a:solidFill>
                <a:ea typeface="Times New Roman" panose="02020603050405020304" pitchFamily="18" charset="0"/>
                <a:cs typeface="Arial" panose="020B0604020202020204" pitchFamily="34" charset="0"/>
              </a:rPr>
              <a:t> </a:t>
            </a:r>
          </a:p>
          <a:p>
            <a:pPr>
              <a:defRPr/>
            </a:pPr>
            <a:endParaRPr lang="en-US" altLang="en-US" i="1" dirty="0">
              <a:solidFill>
                <a:srgbClr val="1C1C1C"/>
              </a:solidFill>
              <a:ea typeface="Times New Roman" panose="02020603050405020304" pitchFamily="18" charset="0"/>
              <a:cs typeface="Arial" panose="020B0604020202020204" pitchFamily="34" charset="0"/>
            </a:endParaRPr>
          </a:p>
          <a:p>
            <a:pPr>
              <a:defRPr/>
            </a:pPr>
            <a:r>
              <a:rPr lang="en-US" altLang="en-US" sz="1400" i="1" dirty="0">
                <a:solidFill>
                  <a:srgbClr val="1C1C1C"/>
                </a:solidFill>
                <a:ea typeface="Times New Roman" panose="02020603050405020304" pitchFamily="18" charset="0"/>
                <a:cs typeface="Arial" panose="020B0604020202020204" pitchFamily="34" charset="0"/>
              </a:rPr>
              <a:t>J Cataract Refract </a:t>
            </a:r>
            <a:r>
              <a:rPr lang="en-US" altLang="en-US" sz="1400" i="1" dirty="0" err="1">
                <a:solidFill>
                  <a:srgbClr val="1C1C1C"/>
                </a:solidFill>
                <a:ea typeface="Times New Roman" panose="02020603050405020304" pitchFamily="18" charset="0"/>
                <a:cs typeface="Arial" panose="020B0604020202020204" pitchFamily="34" charset="0"/>
              </a:rPr>
              <a:t>Surg</a:t>
            </a:r>
            <a:r>
              <a:rPr lang="en-US" altLang="en-US" sz="1400" i="1" dirty="0">
                <a:solidFill>
                  <a:srgbClr val="1C1C1C"/>
                </a:solidFill>
                <a:ea typeface="Times New Roman" panose="02020603050405020304" pitchFamily="18" charset="0"/>
                <a:cs typeface="Arial" panose="020B0604020202020204" pitchFamily="34" charset="0"/>
              </a:rPr>
              <a:t> 2015; 41:2373-2378 </a:t>
            </a:r>
            <a:r>
              <a:rPr lang="en-US" altLang="en-US" sz="1400" dirty="0">
                <a:solidFill>
                  <a:srgbClr val="1C1C1C"/>
                </a:solidFill>
                <a:ea typeface="Times New Roman" panose="02020603050405020304" pitchFamily="18" charset="0"/>
                <a:cs typeface="Times New Roman" panose="02020603050405020304" pitchFamily="18" charset="0"/>
              </a:rPr>
              <a:t>© </a:t>
            </a:r>
            <a:r>
              <a:rPr lang="en-US" altLang="en-US" sz="1400" i="1" dirty="0">
                <a:solidFill>
                  <a:srgbClr val="1C1C1C"/>
                </a:solidFill>
                <a:ea typeface="Times New Roman" panose="02020603050405020304" pitchFamily="18" charset="0"/>
                <a:cs typeface="Arial" panose="020B0604020202020204" pitchFamily="34" charset="0"/>
              </a:rPr>
              <a:t>2015 ASCRS and ESCRS</a:t>
            </a:r>
            <a:endParaRPr lang="en-US" altLang="en-US" sz="1400" dirty="0"/>
          </a:p>
          <a:p>
            <a:pPr>
              <a:defRPr/>
            </a:pP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755233" y="439115"/>
            <a:ext cx="8534400" cy="1507067"/>
          </a:xfrm>
        </p:spPr>
        <p:txBody>
          <a:bodyPr/>
          <a:lstStyle/>
          <a:p>
            <a:r>
              <a:rPr lang="en-US" altLang="en-US" dirty="0"/>
              <a:t>2015</a:t>
            </a:r>
          </a:p>
        </p:txBody>
      </p:sp>
      <p:sp>
        <p:nvSpPr>
          <p:cNvPr id="26627" name="Rectangle 3"/>
          <p:cNvSpPr>
            <a:spLocks noGrp="1"/>
          </p:cNvSpPr>
          <p:nvPr>
            <p:ph idx="1"/>
          </p:nvPr>
        </p:nvSpPr>
        <p:spPr>
          <a:xfrm>
            <a:off x="639824" y="1192648"/>
            <a:ext cx="8534400" cy="3615267"/>
          </a:xfrm>
        </p:spPr>
        <p:txBody>
          <a:bodyPr/>
          <a:lstStyle/>
          <a:p>
            <a:r>
              <a:rPr lang="en-US" altLang="en-US" dirty="0">
                <a:solidFill>
                  <a:schemeClr val="bg1"/>
                </a:solidFill>
                <a:latin typeface="Arial" panose="020B0604020202020204" pitchFamily="34" charset="0"/>
                <a:cs typeface="Arial" panose="020B0604020202020204" pitchFamily="34" charset="0"/>
              </a:rPr>
              <a:t>833 eyes had FLACS and 458 had PCS</a:t>
            </a:r>
          </a:p>
          <a:p>
            <a:r>
              <a:rPr lang="en-US" altLang="en-US" dirty="0">
                <a:solidFill>
                  <a:schemeClr val="bg1"/>
                </a:solidFill>
                <a:latin typeface="Arial" panose="020B0604020202020204" pitchFamily="34" charset="0"/>
                <a:cs typeface="Arial" panose="020B0604020202020204" pitchFamily="34" charset="0"/>
              </a:rPr>
              <a:t>FLACS 7 vs PCS 1 case of CME</a:t>
            </a:r>
          </a:p>
          <a:p>
            <a:pPr>
              <a:buFont typeface="Arial" panose="020B0604020202020204" pitchFamily="34" charset="0"/>
              <a:buNone/>
            </a:pPr>
            <a:r>
              <a:rPr lang="en-US" alt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p:cNvGrpSpPr>
            <a:grpSpLocks/>
          </p:cNvGrpSpPr>
          <p:nvPr/>
        </p:nvGrpSpPr>
        <p:grpSpPr bwMode="auto">
          <a:xfrm>
            <a:off x="2214563" y="1557338"/>
            <a:ext cx="6238875" cy="73025"/>
            <a:chOff x="0" y="0"/>
            <a:chExt cx="9826" cy="116"/>
          </a:xfrm>
        </p:grpSpPr>
        <p:grpSp>
          <p:nvGrpSpPr>
            <p:cNvPr id="12294" name="Group 4"/>
            <p:cNvGrpSpPr>
              <a:grpSpLocks/>
            </p:cNvGrpSpPr>
            <p:nvPr/>
          </p:nvGrpSpPr>
          <p:grpSpPr bwMode="auto">
            <a:xfrm>
              <a:off x="58" y="58"/>
              <a:ext cx="9711" cy="2"/>
              <a:chOff x="58" y="58"/>
              <a:chExt cx="9711" cy="2"/>
            </a:xfrm>
          </p:grpSpPr>
          <p:sp>
            <p:nvSpPr>
              <p:cNvPr id="12295" name="Freeform 5"/>
              <p:cNvSpPr>
                <a:spLocks/>
              </p:cNvSpPr>
              <p:nvPr/>
            </p:nvSpPr>
            <p:spPr bwMode="auto">
              <a:xfrm>
                <a:off x="58" y="58"/>
                <a:ext cx="9711" cy="2"/>
              </a:xfrm>
              <a:custGeom>
                <a:avLst/>
                <a:gdLst>
                  <a:gd name="T0" fmla="*/ 0 w 9711"/>
                  <a:gd name="T1" fmla="*/ 0 h 2"/>
                  <a:gd name="T2" fmla="*/ 9710 w 9711"/>
                  <a:gd name="T3" fmla="*/ 0 h 2"/>
                  <a:gd name="T4" fmla="*/ 0 60000 65536"/>
                  <a:gd name="T5" fmla="*/ 0 60000 65536"/>
                </a:gdLst>
                <a:ahLst/>
                <a:cxnLst>
                  <a:cxn ang="T4">
                    <a:pos x="T0" y="T1"/>
                  </a:cxn>
                  <a:cxn ang="T5">
                    <a:pos x="T2" y="T3"/>
                  </a:cxn>
                </a:cxnLst>
                <a:rect l="0" t="0" r="r" b="b"/>
                <a:pathLst>
                  <a:path w="9711" h="2">
                    <a:moveTo>
                      <a:pt x="0" y="0"/>
                    </a:moveTo>
                    <a:lnTo>
                      <a:pt x="9710" y="0"/>
                    </a:lnTo>
                  </a:path>
                </a:pathLst>
              </a:custGeom>
              <a:noFill/>
              <a:ln w="73152">
                <a:solidFill>
                  <a:srgbClr val="4B4B4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grpSp>
      </p:grpSp>
      <p:sp>
        <p:nvSpPr>
          <p:cNvPr id="12291" name="Rectangle 6"/>
          <p:cNvSpPr>
            <a:spLocks noChangeArrowheads="1"/>
          </p:cNvSpPr>
          <p:nvPr/>
        </p:nvSpPr>
        <p:spPr bwMode="auto">
          <a:xfrm>
            <a:off x="871538" y="458788"/>
            <a:ext cx="10225087"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597150" algn="l"/>
                <a:tab pos="4092575" algn="l"/>
              </a:tabLst>
              <a:defRPr>
                <a:solidFill>
                  <a:schemeClr val="tx1"/>
                </a:solidFill>
                <a:latin typeface="Calibri" panose="020F0502020204030204" pitchFamily="34" charset="0"/>
              </a:defRPr>
            </a:lvl1pPr>
            <a:lvl2pPr marL="742950" indent="-285750">
              <a:tabLst>
                <a:tab pos="2597150" algn="l"/>
                <a:tab pos="4092575" algn="l"/>
              </a:tabLst>
              <a:defRPr>
                <a:solidFill>
                  <a:schemeClr val="tx1"/>
                </a:solidFill>
                <a:latin typeface="Calibri" panose="020F0502020204030204" pitchFamily="34" charset="0"/>
              </a:defRPr>
            </a:lvl2pPr>
            <a:lvl3pPr marL="1143000" indent="-228600">
              <a:tabLst>
                <a:tab pos="2597150" algn="l"/>
                <a:tab pos="4092575" algn="l"/>
              </a:tabLst>
              <a:defRPr>
                <a:solidFill>
                  <a:schemeClr val="tx1"/>
                </a:solidFill>
                <a:latin typeface="Calibri" panose="020F0502020204030204" pitchFamily="34" charset="0"/>
              </a:defRPr>
            </a:lvl3pPr>
            <a:lvl4pPr marL="1600200" indent="-228600">
              <a:tabLst>
                <a:tab pos="2597150" algn="l"/>
                <a:tab pos="4092575" algn="l"/>
              </a:tabLst>
              <a:defRPr>
                <a:solidFill>
                  <a:schemeClr val="tx1"/>
                </a:solidFill>
                <a:latin typeface="Calibri" panose="020F0502020204030204" pitchFamily="34" charset="0"/>
              </a:defRPr>
            </a:lvl4pPr>
            <a:lvl5pPr marL="2057400" indent="-228600">
              <a:tabLst>
                <a:tab pos="2597150" algn="l"/>
                <a:tab pos="4092575" algn="l"/>
              </a:tabLst>
              <a:defRPr>
                <a:solidFill>
                  <a:schemeClr val="tx1"/>
                </a:solidFill>
                <a:latin typeface="Calibri" panose="020F0502020204030204" pitchFamily="34" charset="0"/>
              </a:defRPr>
            </a:lvl5pPr>
            <a:lvl6pPr marL="2514600" indent="-228600" fontAlgn="base">
              <a:spcBef>
                <a:spcPct val="0"/>
              </a:spcBef>
              <a:spcAft>
                <a:spcPct val="0"/>
              </a:spcAft>
              <a:tabLst>
                <a:tab pos="2597150" algn="l"/>
                <a:tab pos="4092575" algn="l"/>
              </a:tabLst>
              <a:defRPr>
                <a:solidFill>
                  <a:schemeClr val="tx1"/>
                </a:solidFill>
                <a:latin typeface="Calibri" panose="020F0502020204030204" pitchFamily="34" charset="0"/>
              </a:defRPr>
            </a:lvl6pPr>
            <a:lvl7pPr marL="2971800" indent="-228600" fontAlgn="base">
              <a:spcBef>
                <a:spcPct val="0"/>
              </a:spcBef>
              <a:spcAft>
                <a:spcPct val="0"/>
              </a:spcAft>
              <a:tabLst>
                <a:tab pos="2597150" algn="l"/>
                <a:tab pos="4092575" algn="l"/>
              </a:tabLst>
              <a:defRPr>
                <a:solidFill>
                  <a:schemeClr val="tx1"/>
                </a:solidFill>
                <a:latin typeface="Calibri" panose="020F0502020204030204" pitchFamily="34" charset="0"/>
              </a:defRPr>
            </a:lvl7pPr>
            <a:lvl8pPr marL="3429000" indent="-228600" fontAlgn="base">
              <a:spcBef>
                <a:spcPct val="0"/>
              </a:spcBef>
              <a:spcAft>
                <a:spcPct val="0"/>
              </a:spcAft>
              <a:tabLst>
                <a:tab pos="2597150" algn="l"/>
                <a:tab pos="4092575" algn="l"/>
              </a:tabLst>
              <a:defRPr>
                <a:solidFill>
                  <a:schemeClr val="tx1"/>
                </a:solidFill>
                <a:latin typeface="Calibri" panose="020F0502020204030204" pitchFamily="34" charset="0"/>
              </a:defRPr>
            </a:lvl8pPr>
            <a:lvl9pPr marL="3886200" indent="-228600" fontAlgn="base">
              <a:spcBef>
                <a:spcPct val="0"/>
              </a:spcBef>
              <a:spcAft>
                <a:spcPct val="0"/>
              </a:spcAft>
              <a:tabLst>
                <a:tab pos="2597150" algn="l"/>
                <a:tab pos="4092575" algn="l"/>
              </a:tabLst>
              <a:defRPr>
                <a:solidFill>
                  <a:schemeClr val="tx1"/>
                </a:solidFill>
                <a:latin typeface="Calibri" panose="020F0502020204030204" pitchFamily="34" charset="0"/>
              </a:defRPr>
            </a:lvl9pPr>
          </a:lstStyle>
          <a:p>
            <a:pPr algn="ctr"/>
            <a:r>
              <a:rPr lang="en-US" altLang="en-US" sz="28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 Comparative Cohort Study of Visual Outcomes in Femtosecond Laser--Assisted versus Phacoemulsification Cataract Surgery</a:t>
            </a:r>
            <a:endParaRPr lang="en-US" altLang="en-US" sz="2800" dirty="0">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12292" name="Rectangle 7"/>
          <p:cNvSpPr>
            <a:spLocks noChangeArrowheads="1"/>
          </p:cNvSpPr>
          <p:nvPr/>
        </p:nvSpPr>
        <p:spPr bwMode="auto">
          <a:xfrm>
            <a:off x="1309688" y="1922463"/>
            <a:ext cx="9440862"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441450" algn="l"/>
              </a:tabLst>
              <a:defRPr>
                <a:solidFill>
                  <a:schemeClr val="tx1"/>
                </a:solidFill>
                <a:latin typeface="Calibri" panose="020F0502020204030204" pitchFamily="34" charset="0"/>
              </a:defRPr>
            </a:lvl1pPr>
            <a:lvl2pPr marL="742950" indent="-285750">
              <a:tabLst>
                <a:tab pos="1441450" algn="l"/>
              </a:tabLst>
              <a:defRPr>
                <a:solidFill>
                  <a:schemeClr val="tx1"/>
                </a:solidFill>
                <a:latin typeface="Calibri" panose="020F0502020204030204" pitchFamily="34" charset="0"/>
              </a:defRPr>
            </a:lvl2pPr>
            <a:lvl3pPr marL="1143000" indent="-228600">
              <a:tabLst>
                <a:tab pos="1441450" algn="l"/>
              </a:tabLst>
              <a:defRPr>
                <a:solidFill>
                  <a:schemeClr val="tx1"/>
                </a:solidFill>
                <a:latin typeface="Calibri" panose="020F0502020204030204" pitchFamily="34" charset="0"/>
              </a:defRPr>
            </a:lvl3pPr>
            <a:lvl4pPr marL="1600200" indent="-228600">
              <a:tabLst>
                <a:tab pos="1441450" algn="l"/>
              </a:tabLst>
              <a:defRPr>
                <a:solidFill>
                  <a:schemeClr val="tx1"/>
                </a:solidFill>
                <a:latin typeface="Calibri" panose="020F0502020204030204" pitchFamily="34" charset="0"/>
              </a:defRPr>
            </a:lvl4pPr>
            <a:lvl5pPr marL="2057400" indent="-228600">
              <a:tabLst>
                <a:tab pos="1441450" algn="l"/>
              </a:tabLst>
              <a:defRPr>
                <a:solidFill>
                  <a:schemeClr val="tx1"/>
                </a:solidFill>
                <a:latin typeface="Calibri" panose="020F0502020204030204" pitchFamily="34" charset="0"/>
              </a:defRPr>
            </a:lvl5pPr>
            <a:lvl6pPr marL="2514600" indent="-228600" fontAlgn="base">
              <a:spcBef>
                <a:spcPct val="0"/>
              </a:spcBef>
              <a:spcAft>
                <a:spcPct val="0"/>
              </a:spcAft>
              <a:tabLst>
                <a:tab pos="1441450" algn="l"/>
              </a:tabLst>
              <a:defRPr>
                <a:solidFill>
                  <a:schemeClr val="tx1"/>
                </a:solidFill>
                <a:latin typeface="Calibri" panose="020F0502020204030204" pitchFamily="34" charset="0"/>
              </a:defRPr>
            </a:lvl6pPr>
            <a:lvl7pPr marL="2971800" indent="-228600" fontAlgn="base">
              <a:spcBef>
                <a:spcPct val="0"/>
              </a:spcBef>
              <a:spcAft>
                <a:spcPct val="0"/>
              </a:spcAft>
              <a:tabLst>
                <a:tab pos="1441450" algn="l"/>
              </a:tabLst>
              <a:defRPr>
                <a:solidFill>
                  <a:schemeClr val="tx1"/>
                </a:solidFill>
                <a:latin typeface="Calibri" panose="020F0502020204030204" pitchFamily="34" charset="0"/>
              </a:defRPr>
            </a:lvl7pPr>
            <a:lvl8pPr marL="3429000" indent="-228600" fontAlgn="base">
              <a:spcBef>
                <a:spcPct val="0"/>
              </a:spcBef>
              <a:spcAft>
                <a:spcPct val="0"/>
              </a:spcAft>
              <a:tabLst>
                <a:tab pos="1441450" algn="l"/>
              </a:tabLst>
              <a:defRPr>
                <a:solidFill>
                  <a:schemeClr val="tx1"/>
                </a:solidFill>
                <a:latin typeface="Calibri" panose="020F0502020204030204" pitchFamily="34" charset="0"/>
              </a:defRPr>
            </a:lvl8pPr>
            <a:lvl9pPr marL="3886200" indent="-228600" fontAlgn="base">
              <a:spcBef>
                <a:spcPct val="0"/>
              </a:spcBef>
              <a:spcAft>
                <a:spcPct val="0"/>
              </a:spcAft>
              <a:tabLst>
                <a:tab pos="1441450" algn="l"/>
              </a:tabLst>
              <a:defRPr>
                <a:solidFill>
                  <a:schemeClr val="tx1"/>
                </a:solidFill>
                <a:latin typeface="Calibri" panose="020F0502020204030204" pitchFamily="34" charset="0"/>
              </a:defRPr>
            </a:lvl9pPr>
          </a:lstStyle>
          <a:p>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Shaun Y.P </a:t>
            </a:r>
            <a:r>
              <a:rPr lang="en-US" altLang="en-US" sz="1400" dirty="0">
                <a:solidFill>
                  <a:srgbClr val="5D5D5D"/>
                </a:solidFill>
                <a:latin typeface="Arial" panose="020B0604020202020204" pitchFamily="34" charset="0"/>
                <a:ea typeface="Calibri" panose="020F0502020204030204" pitchFamily="34" charset="0"/>
                <a:cs typeface="Arial" panose="020B0604020202020204" pitchFamily="34" charset="0"/>
              </a:rPr>
              <a:t>.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Ewe , MBBS </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Robin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G . </a:t>
            </a:r>
            <a:r>
              <a:rPr lang="en-US" altLang="en-US" sz="1400" dirty="0" err="1">
                <a:solidFill>
                  <a:srgbClr val="2F2F2F"/>
                </a:solidFill>
                <a:latin typeface="Arial" panose="020B0604020202020204" pitchFamily="34" charset="0"/>
                <a:ea typeface="Calibri" panose="020F0502020204030204" pitchFamily="34" charset="0"/>
                <a:cs typeface="Arial" panose="020B0604020202020204" pitchFamily="34" charset="0"/>
              </a:rPr>
              <a:t>Abell</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 ,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M BBS , </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Ca</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rmen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L. Oakley ,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MBBS,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Chris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H</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.L.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Lim,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MBBS,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Penelope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L. Allen </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PhD ,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Zachary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E. McPherson </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BM</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e</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dSc</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i,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Anupam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Rao ,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MBBS,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P</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ete</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r E .J. Davies , FRANZCO,</a:t>
            </a:r>
            <a:r>
              <a:rPr lang="en-US" altLang="en-US" sz="1400" dirty="0">
                <a:solidFill>
                  <a:srgbClr val="5D5D5D"/>
                </a:solidFill>
                <a:latin typeface="Arial" panose="020B0604020202020204" pitchFamily="34" charset="0"/>
                <a:ea typeface="Calibri" panose="020F0502020204030204" pitchFamily="34" charset="0"/>
                <a:cs typeface="Arial" panose="020B0604020202020204" pitchFamily="34" charset="0"/>
              </a:rPr>
              <a:t>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Brendan J. </a:t>
            </a:r>
            <a:r>
              <a:rPr lang="en-US" altLang="en-US" sz="1400" dirty="0">
                <a:solidFill>
                  <a:srgbClr val="2F2F2F"/>
                </a:solidFill>
                <a:latin typeface="Arial" panose="020B0604020202020204" pitchFamily="34" charset="0"/>
                <a:ea typeface="Calibri" panose="020F0502020204030204" pitchFamily="34" charset="0"/>
                <a:cs typeface="Arial" panose="020B0604020202020204" pitchFamily="34" charset="0"/>
              </a:rPr>
              <a:t>Vote , </a:t>
            </a:r>
            <a:r>
              <a:rPr lang="en-US" altLang="en-US" sz="1400" dirty="0">
                <a:solidFill>
                  <a:srgbClr val="1F1F1F"/>
                </a:solidFill>
                <a:latin typeface="Arial" panose="020B0604020202020204" pitchFamily="34" charset="0"/>
                <a:ea typeface="Calibri" panose="020F0502020204030204" pitchFamily="34" charset="0"/>
                <a:cs typeface="Arial" panose="020B0604020202020204" pitchFamily="34" charset="0"/>
              </a:rPr>
              <a:t>FRANZ</a:t>
            </a:r>
            <a:r>
              <a:rPr lang="en-US" altLang="en-US" sz="1400" dirty="0">
                <a:solidFill>
                  <a:srgbClr val="3F3F3F"/>
                </a:solidFill>
                <a:latin typeface="Arial" panose="020B0604020202020204" pitchFamily="34" charset="0"/>
                <a:ea typeface="Calibri" panose="020F0502020204030204" pitchFamily="34" charset="0"/>
                <a:cs typeface="Arial" panose="020B0604020202020204" pitchFamily="34" charset="0"/>
              </a:rPr>
              <a:t>CO</a:t>
            </a:r>
          </a:p>
          <a:p>
            <a:endParaRPr lang="en-US" altLang="en-US" sz="900" b="1" i="1" dirty="0">
              <a:solidFill>
                <a:srgbClr val="1F1F1F"/>
              </a:solidFill>
              <a:latin typeface="Arial" panose="020B0604020202020204" pitchFamily="34" charset="0"/>
              <a:ea typeface="Times New Roman" panose="02020603050405020304" pitchFamily="18" charset="0"/>
              <a:cs typeface="Arial" panose="020B0604020202020204" pitchFamily="34" charset="0"/>
            </a:endParaRPr>
          </a:p>
          <a:p>
            <a:r>
              <a:rPr lang="en-US" altLang="en-US" b="1" i="1" dirty="0">
                <a:solidFill>
                  <a:srgbClr val="1F1F1F"/>
                </a:solidFill>
                <a:latin typeface="Arial" panose="020B0604020202020204" pitchFamily="34" charset="0"/>
                <a:ea typeface="Times New Roman" panose="02020603050405020304" pitchFamily="18" charset="0"/>
                <a:cs typeface="Arial" panose="020B0604020202020204" pitchFamily="34" charset="0"/>
              </a:rPr>
              <a:t>Purpose: </a:t>
            </a:r>
            <a:r>
              <a:rPr lang="en-US" altLang="en-US" dirty="0">
                <a:solidFill>
                  <a:srgbClr val="1F1F1F"/>
                </a:solidFill>
                <a:latin typeface="Arial" panose="020B0604020202020204" pitchFamily="34" charset="0"/>
                <a:ea typeface="Times New Roman" panose="02020603050405020304" pitchFamily="18" charset="0"/>
                <a:cs typeface="Arial" panose="020B0604020202020204" pitchFamily="34" charset="0"/>
              </a:rPr>
              <a:t>To evaluate visual outcomes after femtosecond laser-assisted cataract surgery (LCS) with phacoemulsification cataract surgery (PCS).</a:t>
            </a:r>
          </a:p>
          <a:p>
            <a:endParaRPr lang="en-US" altLang="en-US" dirty="0">
              <a:latin typeface="Arial" panose="020B0604020202020204" pitchFamily="34" charset="0"/>
            </a:endParaRPr>
          </a:p>
          <a:p>
            <a:r>
              <a:rPr lang="en-US" altLang="en-US" b="1" i="1" dirty="0">
                <a:solidFill>
                  <a:srgbClr val="1F1F1F"/>
                </a:solidFill>
                <a:latin typeface="Arial" panose="020B0604020202020204" pitchFamily="34" charset="0"/>
                <a:cs typeface="Times New Roman" panose="02020603050405020304" pitchFamily="18" charset="0"/>
              </a:rPr>
              <a:t>Conclusions:	</a:t>
            </a:r>
            <a:r>
              <a:rPr lang="en-US" altLang="en-US" dirty="0">
                <a:solidFill>
                  <a:srgbClr val="2F2F2F"/>
                </a:solidFill>
                <a:latin typeface="Arial" panose="020B0604020202020204" pitchFamily="34" charset="0"/>
                <a:cs typeface="Times New Roman" panose="02020603050405020304" pitchFamily="18" charset="0"/>
              </a:rPr>
              <a:t>Femtosecond LCS did not </a:t>
            </a:r>
            <a:r>
              <a:rPr lang="en-US" altLang="en-US" dirty="0">
                <a:solidFill>
                  <a:srgbClr val="1F1F1F"/>
                </a:solidFill>
                <a:latin typeface="Arial" panose="020B0604020202020204" pitchFamily="34" charset="0"/>
                <a:cs typeface="Times New Roman" panose="02020603050405020304" pitchFamily="18" charset="0"/>
              </a:rPr>
              <a:t>demonstrate clinically meaningful improvements in visual outcome</a:t>
            </a:r>
            <a:r>
              <a:rPr lang="en-US" altLang="en-US" dirty="0">
                <a:solidFill>
                  <a:srgbClr val="3F3F3F"/>
                </a:solidFill>
                <a:latin typeface="Arial" panose="020B0604020202020204" pitchFamily="34" charset="0"/>
                <a:cs typeface="Times New Roman" panose="02020603050405020304" pitchFamily="18" charset="0"/>
              </a:rPr>
              <a:t>s over </a:t>
            </a:r>
            <a:r>
              <a:rPr lang="en-US" altLang="en-US" dirty="0">
                <a:solidFill>
                  <a:srgbClr val="2F2F2F"/>
                </a:solidFill>
                <a:latin typeface="Arial" panose="020B0604020202020204" pitchFamily="34" charset="0"/>
                <a:cs typeface="Arial" panose="020B0604020202020204" pitchFamily="34" charset="0"/>
              </a:rPr>
              <a:t>conventional PCS. </a:t>
            </a:r>
          </a:p>
          <a:p>
            <a:endParaRPr lang="en-US" altLang="en-US" i="1" dirty="0">
              <a:solidFill>
                <a:srgbClr val="2F2F2F"/>
              </a:solidFill>
              <a:latin typeface="Arial" panose="020B0604020202020204" pitchFamily="34" charset="0"/>
              <a:cs typeface="Arial" panose="020B0604020202020204" pitchFamily="34" charset="0"/>
            </a:endParaRPr>
          </a:p>
          <a:p>
            <a:r>
              <a:rPr lang="en-US" altLang="en-US" sz="1400" i="1" dirty="0">
                <a:solidFill>
                  <a:srgbClr val="1F1F1F"/>
                </a:solidFill>
                <a:latin typeface="Arial" panose="020B0604020202020204" pitchFamily="34" charset="0"/>
                <a:cs typeface="Arial" panose="020B0604020202020204" pitchFamily="34" charset="0"/>
              </a:rPr>
              <a:t>Ophthalmology </a:t>
            </a:r>
            <a:r>
              <a:rPr lang="en-US" altLang="en-US" sz="1400" i="1" dirty="0">
                <a:solidFill>
                  <a:srgbClr val="2F2F2F"/>
                </a:solidFill>
                <a:latin typeface="Arial" panose="020B0604020202020204" pitchFamily="34" charset="0"/>
                <a:cs typeface="Arial" panose="020B0604020202020204" pitchFamily="34" charset="0"/>
              </a:rPr>
              <a:t>2015;.:1-5 </a:t>
            </a:r>
            <a:r>
              <a:rPr lang="en-US" altLang="en-US" sz="1400" dirty="0">
                <a:solidFill>
                  <a:srgbClr val="4D4D4D"/>
                </a:solidFill>
                <a:latin typeface="Arial" panose="020B0604020202020204" pitchFamily="34" charset="0"/>
                <a:cs typeface="Arial" panose="020B0604020202020204" pitchFamily="34" charset="0"/>
              </a:rPr>
              <a:t>© </a:t>
            </a:r>
            <a:r>
              <a:rPr lang="en-US" altLang="en-US" sz="1400" i="1" dirty="0">
                <a:solidFill>
                  <a:srgbClr val="2F2F2F"/>
                </a:solidFill>
                <a:latin typeface="Arial" panose="020B0604020202020204" pitchFamily="34" charset="0"/>
                <a:cs typeface="Arial" panose="020B0604020202020204" pitchFamily="34" charset="0"/>
              </a:rPr>
              <a:t>2015 </a:t>
            </a:r>
            <a:r>
              <a:rPr lang="en-US" altLang="en-US" sz="1400" i="1" dirty="0">
                <a:solidFill>
                  <a:srgbClr val="1F1F1F"/>
                </a:solidFill>
                <a:latin typeface="Arial" panose="020B0604020202020204" pitchFamily="34" charset="0"/>
                <a:cs typeface="Arial" panose="020B0604020202020204" pitchFamily="34" charset="0"/>
              </a:rPr>
              <a:t>by the American Academy  of Ophthalmology.</a:t>
            </a:r>
            <a:endParaRPr lang="en-US" altLang="en-US" sz="1400" dirty="0">
              <a:latin typeface="Arial" panose="020B0604020202020204" pitchFamily="34" charset="0"/>
            </a:endParaRPr>
          </a:p>
          <a:p>
            <a:endParaRPr lang="en-US" altLang="en-US" dirty="0">
              <a:latin typeface="Arial" panose="020B0604020202020204" pitchFamily="34" charset="0"/>
            </a:endParaRPr>
          </a:p>
        </p:txBody>
      </p:sp>
      <p:sp>
        <p:nvSpPr>
          <p:cNvPr id="12293" name="Rectangle 8"/>
          <p:cNvSpPr>
            <a:spLocks noChangeArrowheads="1"/>
          </p:cNvSpPr>
          <p:nvPr/>
        </p:nvSpPr>
        <p:spPr bwMode="auto">
          <a:xfrm>
            <a:off x="2214563" y="3802063"/>
            <a:ext cx="735488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000" i="1">
              <a:solidFill>
                <a:srgbClr val="1F1F1F"/>
              </a:solidFill>
              <a:latin typeface="Arial" panose="020B0604020202020204" pitchFamily="34" charset="0"/>
              <a:cs typeface="Times New Roman" panose="02020603050405020304" pitchFamily="18" charset="0"/>
            </a:endParaRPr>
          </a:p>
          <a:p>
            <a:endParaRPr lang="en-US" altLang="en-US">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5132" y="492381"/>
            <a:ext cx="8534400" cy="1507067"/>
          </a:xfrm>
        </p:spPr>
        <p:txBody>
          <a:bodyPr/>
          <a:lstStyle/>
          <a:p>
            <a:r>
              <a:rPr lang="en-US" altLang="en-US" dirty="0"/>
              <a:t>2015</a:t>
            </a:r>
          </a:p>
        </p:txBody>
      </p:sp>
      <p:sp>
        <p:nvSpPr>
          <p:cNvPr id="13315" name="Content Placeholder 2"/>
          <p:cNvSpPr>
            <a:spLocks noGrp="1"/>
          </p:cNvSpPr>
          <p:nvPr>
            <p:ph idx="1"/>
          </p:nvPr>
        </p:nvSpPr>
        <p:spPr>
          <a:xfrm>
            <a:off x="639823" y="1839897"/>
            <a:ext cx="8534400" cy="3615267"/>
          </a:xfrm>
        </p:spPr>
        <p:txBody>
          <a:bodyPr/>
          <a:lstStyle/>
          <a:p>
            <a:pPr>
              <a:buFont typeface="Arial" panose="020B0604020202020204" pitchFamily="34" charset="0"/>
              <a:buNone/>
            </a:pPr>
            <a:r>
              <a:rPr lang="en-US" altLang="en-US" dirty="0"/>
              <a:t> </a:t>
            </a:r>
          </a:p>
          <a:p>
            <a:r>
              <a:rPr lang="en-US" altLang="en-US" dirty="0">
                <a:solidFill>
                  <a:schemeClr val="bg1"/>
                </a:solidFill>
              </a:rPr>
              <a:t>1876 pts: 988 FLACS, 888 PCS</a:t>
            </a:r>
          </a:p>
          <a:p>
            <a:endParaRPr lang="en-US" altLang="en-US" dirty="0">
              <a:solidFill>
                <a:schemeClr val="bg1"/>
              </a:solidFill>
            </a:endParaRPr>
          </a:p>
          <a:p>
            <a:r>
              <a:rPr lang="en-US" altLang="en-US" dirty="0">
                <a:solidFill>
                  <a:schemeClr val="bg1"/>
                </a:solidFill>
              </a:rPr>
              <a:t>Po </a:t>
            </a:r>
            <a:r>
              <a:rPr lang="en-US" altLang="en-US" dirty="0" err="1">
                <a:solidFill>
                  <a:schemeClr val="bg1"/>
                </a:solidFill>
              </a:rPr>
              <a:t>bcva</a:t>
            </a:r>
            <a:r>
              <a:rPr lang="en-US" altLang="en-US" dirty="0">
                <a:solidFill>
                  <a:schemeClr val="bg1"/>
                </a:solidFill>
              </a:rPr>
              <a:t> after FLACs better 20/30 (89.7% vs 84.2), 20/40 (96.6 vs 93.9)</a:t>
            </a:r>
          </a:p>
          <a:p>
            <a:r>
              <a:rPr lang="en-US" altLang="en-US" dirty="0">
                <a:solidFill>
                  <a:schemeClr val="bg1"/>
                </a:solidFill>
              </a:rPr>
              <a:t>PCS had more letters  gained (13.5 vs 12.5 FLACS)</a:t>
            </a:r>
          </a:p>
          <a:p>
            <a:r>
              <a:rPr lang="en-US" altLang="en-US" dirty="0">
                <a:solidFill>
                  <a:schemeClr val="bg1"/>
                </a:solidFill>
              </a:rPr>
              <a:t>Both reflect healthier  and better VA to start with FLACS</a:t>
            </a:r>
          </a:p>
          <a:p>
            <a:endParaRPr lang="en-US" altLang="en-US" dirty="0"/>
          </a:p>
          <a:p>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9350" y="590550"/>
            <a:ext cx="9747250" cy="1267014"/>
          </a:xfrm>
          <a:prstGeom prst="rect">
            <a:avLst/>
          </a:prstGeom>
        </p:spPr>
        <p:txBody>
          <a:bodyPr>
            <a:spAutoFit/>
          </a:bodyPr>
          <a:lstStyle>
            <a:lvl1pPr marL="1270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375"/>
              </a:lnSpc>
              <a:spcBef>
                <a:spcPts val="525"/>
              </a:spcBef>
            </a:pPr>
            <a:r>
              <a:rPr lang="en-US" altLang="en-US" sz="2800" b="1" dirty="0">
                <a:solidFill>
                  <a:srgbClr val="1A1A1A"/>
                </a:solidFill>
                <a:latin typeface="Times New Roman" panose="02020603050405020304" pitchFamily="18" charset="0"/>
                <a:cs typeface="Times New Roman" panose="02020603050405020304" pitchFamily="18" charset="0"/>
              </a:rPr>
              <a:t>Efficacy and Safety of Femtosecond </a:t>
            </a:r>
            <a:r>
              <a:rPr lang="en-US" altLang="en-US" sz="2800" b="1" dirty="0">
                <a:solidFill>
                  <a:srgbClr val="1A1A1A"/>
                </a:solidFill>
                <a:latin typeface="Times New Roman" panose="02020603050405020304" pitchFamily="18" charset="0"/>
                <a:ea typeface="Calibri" panose="020F0502020204030204" pitchFamily="34" charset="0"/>
                <a:cs typeface="Times New Roman" panose="02020603050405020304" pitchFamily="18" charset="0"/>
              </a:rPr>
              <a:t>Laser-Assisted Cataract Surgery Compared with Manual Cataract Surgery</a:t>
            </a:r>
            <a:endParaRPr lang="en-US" alt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spcBef>
                <a:spcPts val="1025"/>
              </a:spcBef>
            </a:pPr>
            <a:r>
              <a:rPr lang="en-US" altLang="en-US" sz="2800" dirty="0">
                <a:solidFill>
                  <a:srgbClr val="1A1A1A"/>
                </a:solidFill>
                <a:latin typeface="Times New Roman" panose="02020603050405020304" pitchFamily="18" charset="0"/>
                <a:ea typeface="Calibri" panose="020F0502020204030204" pitchFamily="34" charset="0"/>
                <a:cs typeface="Times New Roman" panose="02020603050405020304" pitchFamily="18" charset="0"/>
              </a:rPr>
              <a:t>A  Meta Analysis of 14567 Eyes</a:t>
            </a:r>
            <a:endParaRPr lang="en-US" alt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082675" y="2481263"/>
            <a:ext cx="10831513" cy="3095271"/>
          </a:xfrm>
          <a:prstGeom prst="rect">
            <a:avLst/>
          </a:prstGeom>
        </p:spPr>
        <p:txBody>
          <a:bodyPr>
            <a:spAutoFit/>
          </a:bodyPr>
          <a:lstStyle>
            <a:lvl1pPr marL="98425" indent="1571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8000"/>
              </a:lnSpc>
              <a:spcBef>
                <a:spcPts val="50"/>
              </a:spcBef>
            </a:pPr>
            <a:r>
              <a:rPr lang="en-US" altLang="en-US" b="1" i="1" dirty="0">
                <a:solidFill>
                  <a:srgbClr val="1A1A1A"/>
                </a:solidFill>
                <a:latin typeface="Arial" panose="020B0604020202020204" pitchFamily="34" charset="0"/>
                <a:ea typeface="Arial" panose="020B0604020202020204" pitchFamily="34" charset="0"/>
                <a:cs typeface="Times New Roman" panose="02020603050405020304" pitchFamily="18" charset="0"/>
              </a:rPr>
              <a:t>Topic: </a:t>
            </a:r>
            <a:r>
              <a:rPr lang="en-US" altLang="en-US" dirty="0">
                <a:solidFill>
                  <a:srgbClr val="1A1A1A"/>
                </a:solidFill>
                <a:latin typeface="Arial" panose="020B0604020202020204" pitchFamily="34" charset="0"/>
                <a:ea typeface="Arial" panose="020B0604020202020204" pitchFamily="34" charset="0"/>
                <a:cs typeface="Times New Roman" panose="02020603050405020304" pitchFamily="18" charset="0"/>
              </a:rPr>
              <a:t>To investigate the efficacy and safety of femtosecond laser-assisted cataract surgery (FLACS) relative to manual cataract surgery (MCS).</a:t>
            </a:r>
          </a:p>
          <a:p>
            <a:pPr algn="just" eaLnBrk="1" hangingPunct="1">
              <a:lnSpc>
                <a:spcPct val="98000"/>
              </a:lnSpc>
              <a:spcBef>
                <a:spcPts val="50"/>
              </a:spcBef>
            </a:pPr>
            <a:endParaRPr lang="en-US" altLang="en-US" i="1" dirty="0">
              <a:solidFill>
                <a:srgbClr val="1A1A1A"/>
              </a:solidFill>
              <a:latin typeface="Arial" panose="020B0604020202020204" pitchFamily="34" charset="0"/>
              <a:ea typeface="Arial" panose="020B0604020202020204" pitchFamily="34" charset="0"/>
              <a:cs typeface="Times New Roman" panose="02020603050405020304" pitchFamily="18" charset="0"/>
            </a:endParaRPr>
          </a:p>
          <a:p>
            <a:pPr eaLnBrk="1" hangingPunct="1">
              <a:lnSpc>
                <a:spcPct val="98000"/>
              </a:lnSpc>
              <a:spcBef>
                <a:spcPts val="50"/>
              </a:spcBef>
            </a:pPr>
            <a:r>
              <a:rPr lang="en-US" altLang="en-US" b="1" i="1" dirty="0">
                <a:solidFill>
                  <a:srgbClr val="1A1A1A"/>
                </a:solidFill>
                <a:latin typeface="Arial" panose="020B0604020202020204" pitchFamily="34" charset="0"/>
                <a:ea typeface="Arial" panose="020B0604020202020204" pitchFamily="34" charset="0"/>
                <a:cs typeface="Times New Roman" panose="02020603050405020304" pitchFamily="18" charset="0"/>
              </a:rPr>
              <a:t>Clinical Relevance: </a:t>
            </a:r>
            <a:r>
              <a:rPr lang="en-US" altLang="en-US" dirty="0">
                <a:solidFill>
                  <a:srgbClr val="1A1A1A"/>
                </a:solidFill>
                <a:latin typeface="Arial" panose="020B0604020202020204" pitchFamily="34" charset="0"/>
                <a:ea typeface="Arial" panose="020B0604020202020204" pitchFamily="34" charset="0"/>
                <a:cs typeface="Times New Roman" panose="02020603050405020304" pitchFamily="18" charset="0"/>
              </a:rPr>
              <a:t>It is unclear whether FLACS is more efficacious and safe relative to MCS.</a:t>
            </a:r>
          </a:p>
          <a:p>
            <a:pPr algn="just" eaLnBrk="1" hangingPunct="1">
              <a:lnSpc>
                <a:spcPct val="98000"/>
              </a:lnSpc>
              <a:spcBef>
                <a:spcPts val="50"/>
              </a:spcBef>
            </a:pPr>
            <a:endParaRPr lang="en-US" altLang="en-US" i="1" dirty="0">
              <a:solidFill>
                <a:srgbClr val="1A1A1A"/>
              </a:solidFill>
              <a:latin typeface="Arial" panose="020B0604020202020204" pitchFamily="34" charset="0"/>
              <a:ea typeface="Arial" panose="020B0604020202020204" pitchFamily="34" charset="0"/>
              <a:cs typeface="Times New Roman" panose="02020603050405020304" pitchFamily="18" charset="0"/>
            </a:endParaRPr>
          </a:p>
          <a:p>
            <a:pPr eaLnBrk="1" hangingPunct="1">
              <a:lnSpc>
                <a:spcPct val="98000"/>
              </a:lnSpc>
              <a:spcBef>
                <a:spcPts val="50"/>
              </a:spcBef>
            </a:pPr>
            <a:r>
              <a:rPr lang="en-US" altLang="en-US" b="1" i="1" dirty="0">
                <a:solidFill>
                  <a:srgbClr val="1A1A1A"/>
                </a:solidFill>
                <a:latin typeface="Arial" panose="020B0604020202020204" pitchFamily="34" charset="0"/>
                <a:ea typeface="Arial" panose="020B0604020202020204" pitchFamily="34" charset="0"/>
                <a:cs typeface="Times New Roman" panose="02020603050405020304" pitchFamily="18" charset="0"/>
              </a:rPr>
              <a:t>Conclusions: </a:t>
            </a:r>
            <a:r>
              <a:rPr lang="en-US" altLang="en-US" dirty="0">
                <a:solidFill>
                  <a:srgbClr val="1A1A1A"/>
                </a:solidFill>
                <a:latin typeface="Arial" panose="020B0604020202020204" pitchFamily="34" charset="0"/>
                <a:ea typeface="Arial" panose="020B0604020202020204" pitchFamily="34" charset="0"/>
                <a:cs typeface="Times New Roman" panose="02020603050405020304" pitchFamily="18" charset="0"/>
              </a:rPr>
              <a:t>There were no statistically significant differences detected between FLACS and MCS in terms of patient-important visual and refractive outcomes and overall complications. Although FLACS did show </a:t>
            </a:r>
            <a:r>
              <a:rPr lang="en-US" altLang="en-US" dirty="0">
                <a:solidFill>
                  <a:srgbClr val="2A2A2A"/>
                </a:solidFill>
                <a:latin typeface="Arial" panose="020B0604020202020204" pitchFamily="34" charset="0"/>
                <a:ea typeface="Arial" panose="020B0604020202020204" pitchFamily="34" charset="0"/>
                <a:cs typeface="Times New Roman" panose="02020603050405020304" pitchFamily="18" charset="0"/>
              </a:rPr>
              <a:t>a </a:t>
            </a:r>
            <a:r>
              <a:rPr lang="en-US" altLang="en-US" dirty="0">
                <a:solidFill>
                  <a:srgbClr val="1A1A1A"/>
                </a:solidFill>
                <a:latin typeface="Arial" panose="020B0604020202020204" pitchFamily="34" charset="0"/>
                <a:ea typeface="Arial" panose="020B0604020202020204" pitchFamily="34" charset="0"/>
                <a:cs typeface="Times New Roman" panose="02020603050405020304" pitchFamily="18" charset="0"/>
              </a:rPr>
              <a:t>statistically significant difference for several secondary surgical outcomes, it was associated with higher prostaglandin concentrations and </a:t>
            </a:r>
            <a:r>
              <a:rPr lang="en-US" altLang="en-US" dirty="0">
                <a:solidFill>
                  <a:srgbClr val="2A2A2A"/>
                </a:solidFill>
                <a:latin typeface="Arial" panose="020B0604020202020204" pitchFamily="34" charset="0"/>
                <a:ea typeface="Arial" panose="020B0604020202020204" pitchFamily="34" charset="0"/>
                <a:cs typeface="Times New Roman" panose="02020603050405020304" pitchFamily="18" charset="0"/>
              </a:rPr>
              <a:t>higher rates </a:t>
            </a:r>
            <a:r>
              <a:rPr lang="en-US" altLang="en-US" dirty="0">
                <a:solidFill>
                  <a:srgbClr val="1A1A1A"/>
                </a:solidFill>
                <a:latin typeface="Arial" panose="020B0604020202020204" pitchFamily="34" charset="0"/>
                <a:ea typeface="Arial" panose="020B0604020202020204" pitchFamily="34" charset="0"/>
                <a:cs typeface="Times New Roman" panose="02020603050405020304" pitchFamily="18" charset="0"/>
              </a:rPr>
              <a:t>of posterior capsular tears. </a:t>
            </a:r>
          </a:p>
          <a:p>
            <a:pPr eaLnBrk="1" hangingPunct="1">
              <a:lnSpc>
                <a:spcPct val="98000"/>
              </a:lnSpc>
              <a:spcBef>
                <a:spcPts val="50"/>
              </a:spcBef>
            </a:pPr>
            <a:endParaRPr lang="en-US" altLang="en-US" i="1" dirty="0">
              <a:solidFill>
                <a:srgbClr val="1A1A1A"/>
              </a:solidFill>
              <a:latin typeface="Arial" panose="020B0604020202020204" pitchFamily="34" charset="0"/>
              <a:ea typeface="Arial" panose="020B0604020202020204" pitchFamily="34" charset="0"/>
              <a:cs typeface="Times New Roman" panose="02020603050405020304" pitchFamily="18" charset="0"/>
            </a:endParaRPr>
          </a:p>
          <a:p>
            <a:pPr eaLnBrk="1" hangingPunct="1">
              <a:lnSpc>
                <a:spcPct val="98000"/>
              </a:lnSpc>
              <a:spcBef>
                <a:spcPts val="50"/>
              </a:spcBef>
            </a:pPr>
            <a:r>
              <a:rPr lang="en-US" altLang="en-US" sz="1400" dirty="0">
                <a:solidFill>
                  <a:srgbClr val="1A1A1A"/>
                </a:solidFill>
                <a:latin typeface="Arial" panose="020B0604020202020204" pitchFamily="34" charset="0"/>
                <a:ea typeface="Arial" panose="020B0604020202020204" pitchFamily="34" charset="0"/>
                <a:cs typeface="Times New Roman" panose="02020603050405020304" pitchFamily="18" charset="0"/>
              </a:rPr>
              <a:t>Ophthalmology </a:t>
            </a:r>
            <a:r>
              <a:rPr lang="en-US" altLang="en-US" sz="1400" dirty="0">
                <a:solidFill>
                  <a:srgbClr val="2A2A2A"/>
                </a:solidFill>
                <a:latin typeface="Arial" panose="020B0604020202020204" pitchFamily="34" charset="0"/>
                <a:ea typeface="Arial" panose="020B0604020202020204" pitchFamily="34" charset="0"/>
                <a:cs typeface="Times New Roman" panose="02020603050405020304" pitchFamily="18" charset="0"/>
              </a:rPr>
              <a:t>2016;•: </a:t>
            </a:r>
            <a:r>
              <a:rPr lang="en-US" altLang="en-US" sz="1400" dirty="0">
                <a:solidFill>
                  <a:srgbClr val="1A1A1A"/>
                </a:solidFill>
                <a:latin typeface="Arial" panose="020B0604020202020204" pitchFamily="34" charset="0"/>
                <a:ea typeface="Arial" panose="020B0604020202020204" pitchFamily="34" charset="0"/>
                <a:cs typeface="Times New Roman" panose="02020603050405020304" pitchFamily="18" charset="0"/>
              </a:rPr>
              <a:t>1-14 </a:t>
            </a:r>
            <a:r>
              <a:rPr lang="en-US" altLang="en-US" sz="1400" dirty="0">
                <a:solidFill>
                  <a:srgbClr val="505050"/>
                </a:solidFill>
                <a:latin typeface="Arial" panose="020B0604020202020204" pitchFamily="34" charset="0"/>
                <a:ea typeface="Arial" panose="020B0604020202020204" pitchFamily="34" charset="0"/>
                <a:cs typeface="Times New Roman" panose="02020603050405020304" pitchFamily="18" charset="0"/>
              </a:rPr>
              <a:t>© </a:t>
            </a:r>
            <a:r>
              <a:rPr lang="en-US" altLang="en-US" sz="1400" dirty="0">
                <a:solidFill>
                  <a:srgbClr val="1A1A1A"/>
                </a:solidFill>
                <a:latin typeface="Arial" panose="020B0604020202020204" pitchFamily="34" charset="0"/>
                <a:ea typeface="Arial" panose="020B0604020202020204" pitchFamily="34" charset="0"/>
                <a:cs typeface="Times New Roman" panose="02020603050405020304" pitchFamily="18" charset="0"/>
              </a:rPr>
              <a:t>2016 by </a:t>
            </a:r>
            <a:r>
              <a:rPr lang="en-US" altLang="en-US" sz="1400" dirty="0">
                <a:solidFill>
                  <a:srgbClr val="2A2A2A"/>
                </a:solidFill>
                <a:latin typeface="Arial" panose="020B0604020202020204" pitchFamily="34" charset="0"/>
                <a:ea typeface="Arial" panose="020B0604020202020204" pitchFamily="34" charset="0"/>
                <a:cs typeface="Times New Roman" panose="02020603050405020304" pitchFamily="18" charset="0"/>
              </a:rPr>
              <a:t>the </a:t>
            </a:r>
            <a:r>
              <a:rPr lang="en-US" altLang="en-US" sz="1400" dirty="0">
                <a:solidFill>
                  <a:srgbClr val="1A1A1A"/>
                </a:solidFill>
                <a:latin typeface="Arial" panose="020B0604020202020204" pitchFamily="34" charset="0"/>
                <a:ea typeface="Arial" panose="020B0604020202020204" pitchFamily="34" charset="0"/>
                <a:cs typeface="Times New Roman" panose="02020603050405020304" pitchFamily="18" charset="0"/>
              </a:rPr>
              <a:t>American Academy of Ophthalmology.</a:t>
            </a:r>
            <a:endParaRPr lang="en-US" altLang="en-US" sz="1400" dirty="0">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1149350" y="2009775"/>
            <a:ext cx="10410825" cy="263525"/>
          </a:xfrm>
          <a:prstGeom prst="rect">
            <a:avLst/>
          </a:prstGeom>
        </p:spPr>
        <p:txBody>
          <a:bodyPr>
            <a:spAutoFit/>
          </a:bodyPr>
          <a:lstStyle/>
          <a:p>
            <a:pPr marL="106045" algn="just" eaLnBrk="1" fontAlgn="auto" hangingPunct="1">
              <a:lnSpc>
                <a:spcPts val="1305"/>
              </a:lnSpc>
              <a:spcBef>
                <a:spcPts val="1060"/>
              </a:spcBef>
              <a:spcAft>
                <a:spcPts val="0"/>
              </a:spcAft>
              <a:defRPr/>
            </a:pP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Marko</a:t>
            </a:r>
            <a:r>
              <a:rPr lang="en-US" sz="1400" spc="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Popovic</a:t>
            </a:r>
            <a:r>
              <a:rPr lang="en-US" sz="1400" spc="-7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1400"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M</a:t>
            </a:r>
            <a:r>
              <a:rPr lang="en-US" sz="1400" spc="-1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D(C</a:t>
            </a:r>
            <a:r>
              <a:rPr lang="en-US" sz="1400" spc="-14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14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1400" spc="-14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Xavier</a:t>
            </a:r>
            <a:r>
              <a:rPr lang="en-US" sz="1400" spc="8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Campos-Moller</a:t>
            </a:r>
            <a:r>
              <a:rPr lang="en-US" sz="1400" spc="-15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1400" spc="2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M</a:t>
            </a:r>
            <a:r>
              <a:rPr lang="en-US" sz="1400" spc="-12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D</a:t>
            </a:r>
            <a:r>
              <a:rPr lang="en-US" sz="1400" spc="-14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spc="45"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Matthew</a:t>
            </a:r>
            <a:r>
              <a:rPr lang="en-US" sz="1400" spc="4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B.</a:t>
            </a:r>
            <a:r>
              <a:rPr lang="en-US" sz="1400" spc="1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Schlenker</a:t>
            </a:r>
            <a:r>
              <a:rPr lang="en-US" sz="1400" spc="-1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1400" spc="35" dirty="0">
                <a:solidFill>
                  <a:schemeClr val="bg1"/>
                </a:solidFill>
                <a:latin typeface="Arial" panose="020B0604020202020204" pitchFamily="34" charset="0"/>
                <a:ea typeface="Times New Roman" panose="02020603050405020304" pitchFamily="18" charset="0"/>
                <a:cs typeface="Arial" panose="020B0604020202020204" pitchFamily="34" charset="0"/>
              </a:rPr>
              <a:t>MD</a:t>
            </a:r>
            <a:r>
              <a:rPr lang="en-US" sz="1400" spc="45" dirty="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1400" spc="6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Iqbal</a:t>
            </a:r>
            <a:r>
              <a:rPr lang="en-US" sz="1400" spc="10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Ike</a:t>
            </a:r>
            <a:r>
              <a:rPr lang="en-US" sz="1400" spc="11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en-US" sz="1400" spc="-9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400" spc="4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Ahmed</a:t>
            </a:r>
            <a:r>
              <a:rPr lang="en-US" sz="1400" spc="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400" spc="4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MD,</a:t>
            </a:r>
            <a:r>
              <a:rPr lang="en-US" sz="1400" spc="12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spc="205" dirty="0">
                <a:solidFill>
                  <a:schemeClr val="bg1"/>
                </a:solidFill>
                <a:latin typeface="Arial" panose="020B0604020202020204" pitchFamily="34" charset="0"/>
                <a:ea typeface="Calibri" panose="020F0502020204030204" pitchFamily="34" charset="0"/>
                <a:cs typeface="Arial" panose="020B0604020202020204" pitchFamily="34" charset="0"/>
              </a:rPr>
              <a:t>F</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RCSC</a:t>
            </a:r>
            <a:r>
              <a:rPr lang="en-US" sz="1400" spc="-9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spc="-85"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915032" y="0"/>
            <a:ext cx="8534400" cy="1507067"/>
          </a:xfrm>
        </p:spPr>
        <p:txBody>
          <a:bodyPr/>
          <a:lstStyle/>
          <a:p>
            <a:r>
              <a:rPr lang="en-US" altLang="en-US" dirty="0"/>
              <a:t>2016</a:t>
            </a:r>
          </a:p>
        </p:txBody>
      </p:sp>
      <p:sp>
        <p:nvSpPr>
          <p:cNvPr id="23555" name="Rectangle 3"/>
          <p:cNvSpPr>
            <a:spLocks noGrp="1"/>
          </p:cNvSpPr>
          <p:nvPr>
            <p:ph idx="1"/>
          </p:nvPr>
        </p:nvSpPr>
        <p:spPr>
          <a:xfrm>
            <a:off x="772988" y="1688977"/>
            <a:ext cx="8534400" cy="4216646"/>
          </a:xfrm>
        </p:spPr>
        <p:txBody>
          <a:bodyPr>
            <a:normAutofit fontScale="55000" lnSpcReduction="20000"/>
          </a:bodyPr>
          <a:lstStyle/>
          <a:p>
            <a:r>
              <a:rPr lang="en-US" altLang="en-US" sz="3600" dirty="0">
                <a:solidFill>
                  <a:schemeClr val="bg1"/>
                </a:solidFill>
              </a:rPr>
              <a:t>Visual and refractive outcomes- FLACS vs PCS - no significant differences </a:t>
            </a:r>
          </a:p>
          <a:p>
            <a:r>
              <a:rPr lang="en-US" altLang="en-US" sz="3600" dirty="0">
                <a:solidFill>
                  <a:schemeClr val="bg1"/>
                </a:solidFill>
              </a:rPr>
              <a:t>Procedure time, BSS volume- no significant differences</a:t>
            </a:r>
          </a:p>
          <a:p>
            <a:r>
              <a:rPr lang="en-US" altLang="en-US" sz="3600" dirty="0">
                <a:solidFill>
                  <a:schemeClr val="bg1"/>
                </a:solidFill>
              </a:rPr>
              <a:t>Capsulotomy and </a:t>
            </a:r>
            <a:r>
              <a:rPr lang="en-US" altLang="en-US" sz="3600" dirty="0" err="1">
                <a:solidFill>
                  <a:schemeClr val="bg1"/>
                </a:solidFill>
              </a:rPr>
              <a:t>casulorrhexis</a:t>
            </a:r>
            <a:r>
              <a:rPr lang="en-US" altLang="en-US" sz="3600" dirty="0">
                <a:solidFill>
                  <a:schemeClr val="bg1"/>
                </a:solidFill>
              </a:rPr>
              <a:t> parameters- method dependent FLACS produced capsulotomies that were significantly closer to intended diameters and less horizontal decentrations.</a:t>
            </a:r>
          </a:p>
          <a:p>
            <a:r>
              <a:rPr lang="en-US" altLang="en-US" sz="3600" dirty="0">
                <a:solidFill>
                  <a:schemeClr val="bg1"/>
                </a:solidFill>
              </a:rPr>
              <a:t>Central corneal thickness was 6.37 microns thinner in FLACS and endothelial cell count reduction was not significantly different but 55.45 fewer cell with PCS.</a:t>
            </a:r>
          </a:p>
          <a:p>
            <a:r>
              <a:rPr lang="en-US" altLang="en-US" sz="3600" dirty="0">
                <a:solidFill>
                  <a:schemeClr val="bg1"/>
                </a:solidFill>
              </a:rPr>
              <a:t>Prostaglandin concentration was higher with FLACS vs PCS</a:t>
            </a:r>
          </a:p>
          <a:p>
            <a:r>
              <a:rPr lang="en-US" altLang="en-US" sz="3600" dirty="0">
                <a:solidFill>
                  <a:schemeClr val="bg1"/>
                </a:solidFill>
              </a:rPr>
              <a:t>Safety analysis Eyes that underwent PCS had a significantly lower incidence of posterior capsular tears. Other complications: corneal complications, pupillary complications were insignificantly different.</a:t>
            </a:r>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1150"/>
            <a:ext cx="12044363" cy="1449628"/>
          </a:xfrm>
          <a:prstGeom prst="rect">
            <a:avLst/>
          </a:prstGeom>
        </p:spPr>
        <p:txBody>
          <a:bodyPr>
            <a:spAutoFit/>
          </a:bodyPr>
          <a:lstStyle>
            <a:lvl1pPr marL="952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5000"/>
              </a:lnSpc>
            </a:pPr>
            <a:r>
              <a:rPr lang="en-US" altLang="en-US" sz="2800" b="1" dirty="0">
                <a:solidFill>
                  <a:schemeClr val="bg1"/>
                </a:solidFill>
                <a:latin typeface="Times New Roman" panose="02020603050405020304" pitchFamily="18" charset="0"/>
                <a:cs typeface="Times New Roman" panose="02020603050405020304" pitchFamily="18" charset="0"/>
              </a:rPr>
              <a:t>Femtosecond laser-assisted cataract surgery versus standard </a:t>
            </a:r>
            <a:r>
              <a:rPr lang="en-US" alt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phacoemulsif</a:t>
            </a:r>
            <a:r>
              <a:rPr lang="en-US" alt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ication</a:t>
            </a:r>
            <a:r>
              <a:rPr lang="en-US" alt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cataract surgery: Study from the European Registry of Quality Outcomes for Cataract and Refractive Surgery</a:t>
            </a:r>
          </a:p>
        </p:txBody>
      </p:sp>
      <p:sp>
        <p:nvSpPr>
          <p:cNvPr id="4" name="Rectangle 3"/>
          <p:cNvSpPr/>
          <p:nvPr/>
        </p:nvSpPr>
        <p:spPr>
          <a:xfrm>
            <a:off x="354013" y="2214563"/>
            <a:ext cx="10067925" cy="522287"/>
          </a:xfrm>
          <a:prstGeom prst="rect">
            <a:avLst/>
          </a:prstGeom>
        </p:spPr>
        <p:txBody>
          <a:bodyPr>
            <a:spAutoFit/>
          </a:bodyPr>
          <a:lstStyle>
            <a:lvl1pPr marL="3746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88"/>
              </a:spcBef>
            </a:pPr>
            <a:r>
              <a:rPr lang="en-US" altLang="en-US" sz="1400" dirty="0">
                <a:solidFill>
                  <a:srgbClr val="232323"/>
                </a:solidFill>
                <a:latin typeface="Arial" panose="020B0604020202020204" pitchFamily="34" charset="0"/>
                <a:ea typeface="Times New Roman" panose="02020603050405020304" pitchFamily="18" charset="0"/>
                <a:cs typeface="Arial" panose="020B0604020202020204" pitchFamily="34" charset="0"/>
              </a:rPr>
              <a:t>Sonia</a:t>
            </a:r>
            <a:r>
              <a:rPr lang="en-US" altLang="en-US" sz="1400" dirty="0">
                <a:solidFill>
                  <a:schemeClr val="bg1"/>
                </a:solidFill>
                <a:latin typeface="Arial" panose="020B0604020202020204" pitchFamily="34" charset="0"/>
                <a:ea typeface="Times New Roman" panose="02020603050405020304" pitchFamily="18" charset="0"/>
                <a:cs typeface="Arial" panose="020B0604020202020204" pitchFamily="34" charset="0"/>
              </a:rPr>
              <a:t> Manning</a:t>
            </a:r>
            <a:r>
              <a:rPr lang="en-US" altLang="en-US" sz="1400" dirty="0">
                <a:solidFill>
                  <a:srgbClr val="232323"/>
                </a:solidFill>
                <a:latin typeface="Arial" panose="020B0604020202020204" pitchFamily="34" charset="0"/>
                <a:ea typeface="Times New Roman" panose="02020603050405020304" pitchFamily="18" charset="0"/>
                <a:cs typeface="Arial" panose="020B0604020202020204" pitchFamily="34" charset="0"/>
              </a:rPr>
              <a:t>, MD, </a:t>
            </a:r>
            <a:r>
              <a:rPr lang="en-US" altLang="en-US" sz="1400" dirty="0" err="1">
                <a:solidFill>
                  <a:srgbClr val="232323"/>
                </a:solidFill>
                <a:latin typeface="Arial" panose="020B0604020202020204" pitchFamily="34" charset="0"/>
                <a:ea typeface="Times New Roman" panose="02020603050405020304" pitchFamily="18" charset="0"/>
                <a:cs typeface="Arial" panose="020B0604020202020204" pitchFamily="34" charset="0"/>
              </a:rPr>
              <a:t>FRCSl</a:t>
            </a:r>
            <a:r>
              <a:rPr lang="en-US" altLang="en-US" sz="1400" dirty="0">
                <a:solidFill>
                  <a:srgbClr val="232323"/>
                </a:solidFill>
                <a:latin typeface="Arial" panose="020B0604020202020204" pitchFamily="34" charset="0"/>
                <a:ea typeface="Times New Roman" panose="02020603050405020304" pitchFamily="18" charset="0"/>
                <a:cs typeface="Arial" panose="020B0604020202020204" pitchFamily="34" charset="0"/>
              </a:rPr>
              <a:t>(</a:t>
            </a:r>
            <a:r>
              <a:rPr lang="en-US" altLang="en-US" sz="1400" dirty="0" err="1">
                <a:solidFill>
                  <a:srgbClr val="232323"/>
                </a:solidFill>
                <a:latin typeface="Arial" panose="020B0604020202020204" pitchFamily="34" charset="0"/>
                <a:ea typeface="Times New Roman" panose="02020603050405020304" pitchFamily="18" charset="0"/>
                <a:cs typeface="Arial" panose="020B0604020202020204" pitchFamily="34" charset="0"/>
              </a:rPr>
              <a:t>Ophth</a:t>
            </a:r>
            <a:r>
              <a:rPr lang="en-US" altLang="en-US" sz="1400" dirty="0">
                <a:solidFill>
                  <a:srgbClr val="232323"/>
                </a:solidFill>
                <a:latin typeface="Arial" panose="020B0604020202020204" pitchFamily="34" charset="0"/>
                <a:ea typeface="Times New Roman" panose="02020603050405020304" pitchFamily="18" charset="0"/>
                <a:cs typeface="Arial" panose="020B0604020202020204" pitchFamily="34" charset="0"/>
              </a:rPr>
              <a:t>), Peter Barry, FRCS, </a:t>
            </a:r>
            <a:r>
              <a:rPr lang="en-US" altLang="en-US" sz="1400" dirty="0" err="1">
                <a:solidFill>
                  <a:srgbClr val="232323"/>
                </a:solidFill>
                <a:latin typeface="Arial" panose="020B0604020202020204" pitchFamily="34" charset="0"/>
                <a:ea typeface="Times New Roman" panose="02020603050405020304" pitchFamily="18" charset="0"/>
                <a:cs typeface="Arial" panose="020B0604020202020204" pitchFamily="34" charset="0"/>
              </a:rPr>
              <a:t>FRCOphtht</a:t>
            </a:r>
            <a:r>
              <a:rPr lang="en-US" altLang="en-US" sz="1400" dirty="0">
                <a:solidFill>
                  <a:srgbClr val="232323"/>
                </a:solidFill>
                <a:latin typeface="Arial" panose="020B0604020202020204" pitchFamily="34" charset="0"/>
                <a:ea typeface="Times New Roman" panose="02020603050405020304" pitchFamily="18" charset="0"/>
                <a:cs typeface="Arial" panose="020B0604020202020204" pitchFamily="34" charset="0"/>
              </a:rPr>
              <a:t>, </a:t>
            </a:r>
            <a:r>
              <a:rPr lang="en-US" altLang="en-US" sz="1400" dirty="0" err="1">
                <a:solidFill>
                  <a:srgbClr val="232323"/>
                </a:solidFill>
                <a:latin typeface="Arial" panose="020B0604020202020204" pitchFamily="34" charset="0"/>
                <a:ea typeface="Times New Roman" panose="02020603050405020304" pitchFamily="18" charset="0"/>
                <a:cs typeface="Arial" panose="020B0604020202020204" pitchFamily="34" charset="0"/>
              </a:rPr>
              <a:t>Ype</a:t>
            </a:r>
            <a:r>
              <a:rPr lang="en-US" altLang="en-US" sz="1400" dirty="0">
                <a:solidFill>
                  <a:srgbClr val="232323"/>
                </a:solidFill>
                <a:latin typeface="Arial" panose="020B0604020202020204" pitchFamily="34" charset="0"/>
                <a:ea typeface="Times New Roman" panose="02020603050405020304" pitchFamily="18" charset="0"/>
                <a:cs typeface="Arial" panose="020B0604020202020204" pitchFamily="34" charset="0"/>
              </a:rPr>
              <a:t> Henry, MD, FEBO, </a:t>
            </a:r>
            <a:r>
              <a:rPr lang="en-US" altLang="en-US" sz="1400" dirty="0">
                <a:solidFill>
                  <a:srgbClr val="232323"/>
                </a:solidFill>
                <a:latin typeface="Arial" panose="020B0604020202020204" pitchFamily="34" charset="0"/>
                <a:ea typeface="Calibri" panose="020F0502020204030204" pitchFamily="34" charset="0"/>
                <a:cs typeface="Arial" panose="020B0604020202020204" pitchFamily="34" charset="0"/>
              </a:rPr>
              <a:t>Paul Rosen, FRCS, </a:t>
            </a:r>
            <a:r>
              <a:rPr lang="en-US" altLang="en-US" sz="1400" dirty="0" err="1">
                <a:solidFill>
                  <a:srgbClr val="232323"/>
                </a:solidFill>
                <a:latin typeface="Arial" panose="020B0604020202020204" pitchFamily="34" charset="0"/>
                <a:ea typeface="Calibri" panose="020F0502020204030204" pitchFamily="34" charset="0"/>
                <a:cs typeface="Arial" panose="020B0604020202020204" pitchFamily="34" charset="0"/>
              </a:rPr>
              <a:t>FRCOphth</a:t>
            </a:r>
            <a:r>
              <a:rPr lang="en-US" altLang="en-US" sz="1400" dirty="0">
                <a:solidFill>
                  <a:srgbClr val="232323"/>
                </a:solidFill>
                <a:latin typeface="Arial" panose="020B0604020202020204" pitchFamily="34" charset="0"/>
                <a:ea typeface="Calibri" panose="020F0502020204030204" pitchFamily="34" charset="0"/>
                <a:cs typeface="Arial" panose="020B0604020202020204" pitchFamily="34" charset="0"/>
              </a:rPr>
              <a:t>, Ulf </a:t>
            </a:r>
            <a:r>
              <a:rPr lang="en-US" altLang="en-US" sz="1400" dirty="0" err="1">
                <a:solidFill>
                  <a:srgbClr val="232323"/>
                </a:solidFill>
                <a:latin typeface="Arial" panose="020B0604020202020204" pitchFamily="34" charset="0"/>
                <a:ea typeface="Calibri" panose="020F0502020204030204" pitchFamily="34" charset="0"/>
                <a:cs typeface="Arial" panose="020B0604020202020204" pitchFamily="34" charset="0"/>
              </a:rPr>
              <a:t>Stenevi</a:t>
            </a:r>
            <a:r>
              <a:rPr lang="en-US" altLang="en-US" sz="1400" dirty="0">
                <a:solidFill>
                  <a:srgbClr val="232323"/>
                </a:solidFill>
                <a:latin typeface="Arial" panose="020B0604020202020204" pitchFamily="34" charset="0"/>
                <a:ea typeface="Calibri" panose="020F0502020204030204" pitchFamily="34" charset="0"/>
                <a:cs typeface="Arial" panose="020B0604020202020204" pitchFamily="34" charset="0"/>
              </a:rPr>
              <a:t>, MD, PhD, David Young, PhD, Mats </a:t>
            </a:r>
            <a:r>
              <a:rPr lang="en-US" altLang="en-US" sz="1400" dirty="0" err="1">
                <a:solidFill>
                  <a:srgbClr val="232323"/>
                </a:solidFill>
                <a:latin typeface="Arial" panose="020B0604020202020204" pitchFamily="34" charset="0"/>
                <a:ea typeface="Calibri" panose="020F0502020204030204" pitchFamily="34" charset="0"/>
                <a:cs typeface="Arial" panose="020B0604020202020204" pitchFamily="34" charset="0"/>
              </a:rPr>
              <a:t>Lundstrom</a:t>
            </a:r>
            <a:r>
              <a:rPr lang="en-US" altLang="en-US" sz="1400" dirty="0">
                <a:solidFill>
                  <a:srgbClr val="232323"/>
                </a:solidFill>
                <a:latin typeface="Arial" panose="020B0604020202020204" pitchFamily="34" charset="0"/>
                <a:ea typeface="Calibri" panose="020F0502020204030204" pitchFamily="34" charset="0"/>
                <a:cs typeface="Arial" panose="020B0604020202020204" pitchFamily="34" charset="0"/>
              </a:rPr>
              <a:t>, MD, PhD</a:t>
            </a:r>
            <a:endParaRPr lang="en-US" altLang="en-US" sz="1400" dirty="0">
              <a:latin typeface="Arial" panose="020B0604020202020204" pitchFamily="34" charset="0"/>
              <a:ea typeface="Calibri" panose="020F0502020204030204" pitchFamily="34" charset="0"/>
              <a:cs typeface="Arial" panose="020B0604020202020204" pitchFamily="34" charset="0"/>
            </a:endParaRPr>
          </a:p>
        </p:txBody>
      </p:sp>
      <p:sp>
        <p:nvSpPr>
          <p:cNvPr id="25604" name="TextBox 4"/>
          <p:cNvSpPr txBox="1">
            <a:spLocks noChangeArrowheads="1"/>
          </p:cNvSpPr>
          <p:nvPr/>
        </p:nvSpPr>
        <p:spPr bwMode="auto">
          <a:xfrm>
            <a:off x="704850" y="3076575"/>
            <a:ext cx="102187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i="1" dirty="0">
                <a:solidFill>
                  <a:schemeClr val="bg1"/>
                </a:solidFill>
                <a:latin typeface="Arial" panose="020B0604020202020204" pitchFamily="34" charset="0"/>
                <a:cs typeface="Arial" panose="020B0604020202020204" pitchFamily="34" charset="0"/>
              </a:rPr>
              <a:t>Purpose: </a:t>
            </a:r>
            <a:r>
              <a:rPr lang="en-US" altLang="en-US" dirty="0">
                <a:solidFill>
                  <a:schemeClr val="bg1"/>
                </a:solidFill>
                <a:latin typeface="Arial" panose="020B0604020202020204" pitchFamily="34" charset="0"/>
                <a:cs typeface="Arial" panose="020B0604020202020204" pitchFamily="34" charset="0"/>
              </a:rPr>
              <a:t>To compare the visual, refractive, and adverse outcomes of femtosecond laser-assisted cataract surgery and conventional phacoemulsification cataract surgery.</a:t>
            </a:r>
          </a:p>
          <a:p>
            <a:pPr eaLnBrk="1" hangingPunct="1"/>
            <a:endParaRPr lang="en-US" altLang="en-US" dirty="0">
              <a:solidFill>
                <a:schemeClr val="bg1"/>
              </a:solidFill>
              <a:latin typeface="Arial" panose="020B0604020202020204" pitchFamily="34" charset="0"/>
              <a:cs typeface="Arial" panose="020B0604020202020204" pitchFamily="34" charset="0"/>
            </a:endParaRPr>
          </a:p>
          <a:p>
            <a:pPr eaLnBrk="1" hangingPunct="1"/>
            <a:r>
              <a:rPr lang="en-US" altLang="en-US" b="1" i="1" dirty="0">
                <a:solidFill>
                  <a:schemeClr val="bg1"/>
                </a:solidFill>
                <a:latin typeface="Arial" panose="020B0604020202020204" pitchFamily="34" charset="0"/>
                <a:cs typeface="Arial" panose="020B0604020202020204" pitchFamily="34" charset="0"/>
              </a:rPr>
              <a:t>Conclusions: </a:t>
            </a:r>
            <a:r>
              <a:rPr lang="en-US" altLang="en-US" dirty="0">
                <a:solidFill>
                  <a:schemeClr val="bg1"/>
                </a:solidFill>
                <a:latin typeface="Arial" panose="020B0604020202020204" pitchFamily="34" charset="0"/>
                <a:cs typeface="Arial" panose="020B0604020202020204" pitchFamily="34" charset="0"/>
              </a:rPr>
              <a:t>Femtosecond laser-assisted cataract surgery did not yield better visual or refrac­tive outcomes than conventional phacoemulsification cataract surgery.  Intraoperative complica­tions were similar and low in both groups. Postoperative complications were lower in conventional phacoemulsification cataract surgery.</a:t>
            </a:r>
          </a:p>
          <a:p>
            <a:pPr eaLnBrk="1" hangingPunct="1"/>
            <a:endParaRPr lang="en-US" altLang="en-US" dirty="0">
              <a:solidFill>
                <a:schemeClr val="bg1"/>
              </a:solidFill>
              <a:latin typeface="Arial" panose="020B0604020202020204" pitchFamily="34" charset="0"/>
              <a:cs typeface="Arial" panose="020B0604020202020204" pitchFamily="34" charset="0"/>
            </a:endParaRPr>
          </a:p>
          <a:p>
            <a:pPr eaLnBrk="1" hangingPunct="1"/>
            <a:r>
              <a:rPr lang="en-US" altLang="en-US" sz="1400" dirty="0">
                <a:solidFill>
                  <a:schemeClr val="bg1"/>
                </a:solidFill>
                <a:latin typeface="Arial" panose="020B0604020202020204" pitchFamily="34" charset="0"/>
                <a:cs typeface="Arial" panose="020B0604020202020204" pitchFamily="34" charset="0"/>
              </a:rPr>
              <a:t>J Cataract Refract </a:t>
            </a:r>
            <a:r>
              <a:rPr lang="en-US" altLang="en-US" sz="1400" dirty="0" err="1">
                <a:solidFill>
                  <a:schemeClr val="bg1"/>
                </a:solidFill>
                <a:latin typeface="Arial" panose="020B0604020202020204" pitchFamily="34" charset="0"/>
                <a:cs typeface="Arial" panose="020B0604020202020204" pitchFamily="34" charset="0"/>
              </a:rPr>
              <a:t>Surg</a:t>
            </a:r>
            <a:r>
              <a:rPr lang="en-US" altLang="en-US" sz="1400" dirty="0">
                <a:solidFill>
                  <a:schemeClr val="bg1"/>
                </a:solidFill>
                <a:latin typeface="Arial" panose="020B0604020202020204" pitchFamily="34" charset="0"/>
                <a:cs typeface="Arial" panose="020B0604020202020204" pitchFamily="34" charset="0"/>
              </a:rPr>
              <a:t> 2016; 42: 1779-1790 © 2016 ASCRS and ESCRS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26255" y="430236"/>
            <a:ext cx="8534400" cy="1507067"/>
          </a:xfrm>
        </p:spPr>
        <p:txBody>
          <a:bodyPr/>
          <a:lstStyle/>
          <a:p>
            <a:r>
              <a:rPr lang="en-US" altLang="en-US" dirty="0"/>
              <a:t>2016</a:t>
            </a:r>
          </a:p>
        </p:txBody>
      </p:sp>
      <p:sp>
        <p:nvSpPr>
          <p:cNvPr id="3" name="Content Placeholder 2"/>
          <p:cNvSpPr>
            <a:spLocks noGrp="1"/>
          </p:cNvSpPr>
          <p:nvPr>
            <p:ph idx="1"/>
          </p:nvPr>
        </p:nvSpPr>
        <p:spPr>
          <a:xfrm>
            <a:off x="826255" y="1626833"/>
            <a:ext cx="8534400" cy="3615267"/>
          </a:xfrm>
        </p:spPr>
        <p:txBody>
          <a:bodyPr>
            <a:normAutofit/>
          </a:bodyPr>
          <a:lstStyle/>
          <a:p>
            <a:pPr marL="0" indent="0">
              <a:buFont typeface="Arial" panose="020B0604020202020204" pitchFamily="34" charset="0"/>
              <a:buNone/>
            </a:pPr>
            <a:r>
              <a:rPr lang="en-US" altLang="en-US" dirty="0">
                <a:solidFill>
                  <a:schemeClr val="bg1"/>
                </a:solidFill>
              </a:rPr>
              <a:t>2814 FLACS  vs.   PCS  4987</a:t>
            </a:r>
          </a:p>
          <a:p>
            <a:pPr marL="0" indent="0">
              <a:buFont typeface="Calibri Light" panose="020F0302020204030204" pitchFamily="34" charset="0"/>
              <a:buAutoNum type="alphaLcPeriod"/>
            </a:pPr>
            <a:r>
              <a:rPr lang="en-US" altLang="en-US" dirty="0">
                <a:solidFill>
                  <a:schemeClr val="bg1"/>
                </a:solidFill>
              </a:rPr>
              <a:t>Posterior capsular complications -  0.7% vs 0.4%</a:t>
            </a:r>
          </a:p>
          <a:p>
            <a:pPr marL="0" indent="0">
              <a:buFont typeface="Calibri Light" panose="020F0302020204030204" pitchFamily="34" charset="0"/>
              <a:buAutoNum type="alphaLcPeriod"/>
            </a:pPr>
            <a:r>
              <a:rPr lang="en-US" altLang="en-US" dirty="0">
                <a:solidFill>
                  <a:schemeClr val="bg1"/>
                </a:solidFill>
              </a:rPr>
              <a:t>postoperative CDVA  0.05(6/6) vs 0.03(6/6)</a:t>
            </a:r>
          </a:p>
          <a:p>
            <a:pPr marL="0" indent="0">
              <a:buFont typeface="Calibri Light" panose="020F0302020204030204" pitchFamily="34" charset="0"/>
              <a:buAutoNum type="alphaLcPeriod"/>
            </a:pPr>
            <a:r>
              <a:rPr lang="en-US" altLang="en-US" dirty="0">
                <a:solidFill>
                  <a:schemeClr val="bg1"/>
                </a:solidFill>
              </a:rPr>
              <a:t>worse post operative  CDVA ( by 5 letters or more) 1.0 % vs. 0.4%</a:t>
            </a:r>
          </a:p>
          <a:p>
            <a:pPr marL="0" indent="0">
              <a:buFont typeface="Calibri Light" panose="020F0302020204030204" pitchFamily="34" charset="0"/>
              <a:buAutoNum type="alphaLcPeriod"/>
            </a:pPr>
            <a:r>
              <a:rPr lang="en-US" altLang="en-US" dirty="0">
                <a:solidFill>
                  <a:schemeClr val="bg1"/>
                </a:solidFill>
              </a:rPr>
              <a:t>CDVA 0.3 (6/12) or better, 96.3% vs. 97.1%</a:t>
            </a:r>
          </a:p>
          <a:p>
            <a:pPr marL="0" indent="0">
              <a:buFont typeface="Calibri Light" panose="020F0302020204030204" pitchFamily="34" charset="0"/>
              <a:buAutoNum type="alphaLcPeriod"/>
            </a:pPr>
            <a:r>
              <a:rPr lang="en-US" altLang="en-US" dirty="0">
                <a:solidFill>
                  <a:schemeClr val="bg1"/>
                </a:solidFill>
              </a:rPr>
              <a:t>post operative complications – 3.4% vs 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425" y="4232275"/>
            <a:ext cx="8994775" cy="896938"/>
          </a:xfrm>
          <a:prstGeom prst="rect">
            <a:avLst/>
          </a:prstGeom>
        </p:spPr>
        <p:txBody>
          <a:bodyPr>
            <a:spAutoFit/>
          </a:bodyPr>
          <a:lstStyle>
            <a:lvl1pPr marL="130175" indent="47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7000"/>
              </a:lnSpc>
              <a:spcBef>
                <a:spcPts val="113"/>
              </a:spcBef>
            </a:pPr>
            <a:r>
              <a:rPr lang="en-US" altLang="en-US" b="1" i="1" dirty="0">
                <a:solidFill>
                  <a:srgbClr val="2B2B2B"/>
                </a:solidFill>
                <a:latin typeface="Arial" panose="020B0604020202020204" pitchFamily="34" charset="0"/>
                <a:cs typeface="Times New Roman" panose="02020603050405020304" pitchFamily="18" charset="0"/>
              </a:rPr>
              <a:t>Conclusions: </a:t>
            </a:r>
            <a:r>
              <a:rPr lang="en-US" altLang="en-US" dirty="0">
                <a:solidFill>
                  <a:schemeClr val="bg1"/>
                </a:solidFill>
                <a:latin typeface="Arial" panose="020B0604020202020204" pitchFamily="34" charset="0"/>
                <a:cs typeface="Times New Roman" panose="02020603050405020304" pitchFamily="18" charset="0"/>
              </a:rPr>
              <a:t>The financial viability of FLACS within the NHS is currently precluded by the cost of the Pl and the lack of knowledge regarding any gains in operational efficiency.</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931863" y="952500"/>
            <a:ext cx="10267950" cy="996950"/>
          </a:xfrm>
          <a:prstGeom prst="rect">
            <a:avLst/>
          </a:prstGeom>
        </p:spPr>
        <p:txBody>
          <a:bodyPr>
            <a:spAutoFit/>
          </a:bodyPr>
          <a:lstStyle/>
          <a:p>
            <a:pPr marL="110490" indent="2540" algn="ctr" eaLnBrk="1" fontAlgn="auto" hangingPunct="1">
              <a:lnSpc>
                <a:spcPts val="2320"/>
              </a:lnSpc>
              <a:spcBef>
                <a:spcPts val="0"/>
              </a:spcBef>
              <a:spcAft>
                <a:spcPts val="0"/>
              </a:spcAft>
              <a:defRPr/>
            </a:pPr>
            <a:r>
              <a:rPr lang="en-US" sz="2800" b="1"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Financial</a:t>
            </a:r>
            <a:r>
              <a:rPr lang="en-US" sz="2800" b="1" spc="500"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modelling</a:t>
            </a:r>
            <a:r>
              <a:rPr lang="en-US" sz="2800" b="1" spc="385"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of</a:t>
            </a:r>
            <a:r>
              <a:rPr lang="en-US" sz="2800" b="1" spc="335"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pc="205"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800" b="1" dirty="0">
                <a:solidFill>
                  <a:srgbClr val="2B2B2B"/>
                </a:solidFill>
                <a:latin typeface="Times New Roman" panose="02020603050405020304" pitchFamily="18" charset="0"/>
                <a:ea typeface="Times New Roman" panose="02020603050405020304" pitchFamily="18" charset="0"/>
                <a:cs typeface="Times New Roman" panose="02020603050405020304" pitchFamily="18" charset="0"/>
              </a:rPr>
              <a:t>emtosecond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laser-assisted</a:t>
            </a:r>
            <a:r>
              <a:rPr lang="en-US" sz="2800" b="1" spc="5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cataract</a:t>
            </a:r>
            <a:r>
              <a:rPr lang="en-US" sz="2800" b="1" spc="140"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surgery</a:t>
            </a:r>
            <a:r>
              <a:rPr lang="en-US" sz="2800" b="1" spc="9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within</a:t>
            </a:r>
            <a:r>
              <a:rPr lang="en-US" sz="2800" b="1" spc="10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the</a:t>
            </a:r>
            <a:r>
              <a:rPr lang="en-US" sz="2800" b="1" spc="140"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National</a:t>
            </a:r>
            <a:r>
              <a:rPr lang="en-US" sz="2800" b="1" spc="400"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Health</a:t>
            </a:r>
            <a:r>
              <a:rPr lang="en-US" sz="2800" b="1" spc="45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Service</a:t>
            </a:r>
            <a:r>
              <a:rPr lang="en-US" sz="2800" b="1" spc="380"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using</a:t>
            </a:r>
            <a:r>
              <a:rPr lang="en-US" sz="2800" b="1" spc="240"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a</a:t>
            </a:r>
            <a:r>
              <a:rPr lang="en-US" sz="2800" b="1" spc="22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190"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hub and</a:t>
            </a:r>
            <a:r>
              <a:rPr lang="en-US" sz="2800" b="1" spc="22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spoke'</a:t>
            </a:r>
            <a:r>
              <a:rPr lang="en-US" sz="2800" b="1" spc="200"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model</a:t>
            </a:r>
            <a:r>
              <a:rPr lang="en-US" sz="2800" b="1" spc="250"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spc="22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f</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or</a:t>
            </a:r>
            <a:r>
              <a:rPr lang="en-US" sz="2800" b="1" spc="17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the</a:t>
            </a:r>
            <a:r>
              <a:rPr lang="en-US" sz="2800" b="1" spc="37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delivery of</a:t>
            </a:r>
            <a:r>
              <a:rPr lang="en-US" sz="2800" b="1" spc="11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high-volume</a:t>
            </a:r>
            <a:r>
              <a:rPr lang="en-US" sz="2800" b="1" spc="17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cataract</a:t>
            </a:r>
            <a:r>
              <a:rPr lang="en-US" sz="2800" b="1" spc="35"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2B2B2B"/>
                </a:solidFill>
                <a:latin typeface="Times New Roman" panose="02020603050405020304" pitchFamily="18" charset="0"/>
                <a:ea typeface="Calibri" panose="020F0502020204030204" pitchFamily="34" charset="0"/>
                <a:cs typeface="Times New Roman" panose="02020603050405020304" pitchFamily="18" charset="0"/>
              </a:rPr>
              <a:t>surgery</a:t>
            </a: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114425" y="2097088"/>
            <a:ext cx="3079750" cy="307975"/>
          </a:xfrm>
          <a:prstGeom prst="rect">
            <a:avLst/>
          </a:prstGeom>
        </p:spPr>
        <p:txBody>
          <a:bodyPr wrap="none">
            <a:spAutoFit/>
          </a:bodyPr>
          <a:lstStyle/>
          <a:p>
            <a:pPr eaLnBrk="1" fontAlgn="auto" hangingPunct="1">
              <a:spcBef>
                <a:spcPts val="0"/>
              </a:spcBef>
              <a:spcAft>
                <a:spcPts val="0"/>
              </a:spcAft>
              <a:defRPr/>
            </a:pPr>
            <a:r>
              <a:rPr lang="en-US" sz="1050" spc="-50" dirty="0">
                <a:solidFill>
                  <a:srgbClr val="2B2B2B"/>
                </a:solidFill>
                <a:latin typeface="Arial" panose="020B0604020202020204" pitchFamily="34" charset="0"/>
                <a:ea typeface="Arial" panose="020B0604020202020204" pitchFamily="34" charset="0"/>
              </a:rPr>
              <a:t> </a:t>
            </a:r>
            <a:r>
              <a:rPr lang="en-US" sz="1400" spc="-50" dirty="0">
                <a:solidFill>
                  <a:srgbClr val="2B2B2B"/>
                </a:solidFill>
                <a:latin typeface="Arial" panose="020B0604020202020204" pitchFamily="34" charset="0"/>
                <a:ea typeface="Arial" panose="020B0604020202020204" pitchFamily="34" charset="0"/>
              </a:rPr>
              <a:t>H </a:t>
            </a:r>
            <a:r>
              <a:rPr lang="en-US" sz="1400" dirty="0">
                <a:solidFill>
                  <a:srgbClr val="2B2B2B"/>
                </a:solidFill>
                <a:latin typeface="Arial" panose="020B0604020202020204" pitchFamily="34" charset="0"/>
                <a:ea typeface="Arial" panose="020B0604020202020204" pitchFamily="34" charset="0"/>
              </a:rPr>
              <a:t>W</a:t>
            </a:r>
            <a:r>
              <a:rPr lang="en-US" sz="1400" spc="135" dirty="0">
                <a:solidFill>
                  <a:srgbClr val="2B2B2B"/>
                </a:solidFill>
                <a:latin typeface="Arial" panose="020B0604020202020204" pitchFamily="34" charset="0"/>
                <a:ea typeface="Arial" panose="020B0604020202020204" pitchFamily="34" charset="0"/>
              </a:rPr>
              <a:t> </a:t>
            </a:r>
            <a:r>
              <a:rPr lang="en-US" sz="1400" spc="5" dirty="0">
                <a:solidFill>
                  <a:srgbClr val="2B2B2B"/>
                </a:solidFill>
                <a:latin typeface="Arial" panose="020B0604020202020204" pitchFamily="34" charset="0"/>
                <a:ea typeface="Arial" panose="020B0604020202020204" pitchFamily="34" charset="0"/>
              </a:rPr>
              <a:t>Roberts,</a:t>
            </a:r>
            <a:r>
              <a:rPr lang="en-US" sz="1400" dirty="0">
                <a:solidFill>
                  <a:srgbClr val="2B2B2B"/>
                </a:solidFill>
                <a:latin typeface="Arial" panose="020B0604020202020204" pitchFamily="34" charset="0"/>
                <a:ea typeface="Arial" panose="020B0604020202020204" pitchFamily="34" charset="0"/>
              </a:rPr>
              <a:t> M</a:t>
            </a:r>
            <a:r>
              <a:rPr lang="en-US" sz="1400" spc="-85" dirty="0">
                <a:solidFill>
                  <a:srgbClr val="2B2B2B"/>
                </a:solidFill>
                <a:latin typeface="Arial" panose="020B0604020202020204" pitchFamily="34" charset="0"/>
                <a:ea typeface="Arial" panose="020B0604020202020204" pitchFamily="34" charset="0"/>
              </a:rPr>
              <a:t> </a:t>
            </a:r>
            <a:r>
              <a:rPr lang="en-US" sz="1400" dirty="0">
                <a:solidFill>
                  <a:srgbClr val="2B2B2B"/>
                </a:solidFill>
                <a:latin typeface="Arial" panose="020B0604020202020204" pitchFamily="34" charset="0"/>
                <a:ea typeface="Arial" panose="020B0604020202020204" pitchFamily="34" charset="0"/>
              </a:rPr>
              <a:t>Z</a:t>
            </a:r>
            <a:r>
              <a:rPr lang="en-US" sz="1400" spc="85" dirty="0">
                <a:solidFill>
                  <a:srgbClr val="2B2B2B"/>
                </a:solidFill>
                <a:latin typeface="Arial" panose="020B0604020202020204" pitchFamily="34" charset="0"/>
                <a:ea typeface="Arial" panose="020B0604020202020204" pitchFamily="34" charset="0"/>
              </a:rPr>
              <a:t> </a:t>
            </a:r>
            <a:r>
              <a:rPr lang="en-US" sz="1400" spc="-15" dirty="0">
                <a:solidFill>
                  <a:srgbClr val="2B2B2B"/>
                </a:solidFill>
                <a:latin typeface="Arial" panose="020B0604020202020204" pitchFamily="34" charset="0"/>
                <a:ea typeface="Arial" panose="020B0604020202020204" pitchFamily="34" charset="0"/>
              </a:rPr>
              <a:t>Ni,</a:t>
            </a:r>
            <a:r>
              <a:rPr lang="en-US" sz="1400" spc="145" dirty="0">
                <a:solidFill>
                  <a:srgbClr val="2B2B2B"/>
                </a:solidFill>
                <a:latin typeface="Arial" panose="020B0604020202020204" pitchFamily="34" charset="0"/>
                <a:ea typeface="Arial" panose="020B0604020202020204" pitchFamily="34" charset="0"/>
              </a:rPr>
              <a:t> </a:t>
            </a:r>
            <a:r>
              <a:rPr lang="en-US" sz="1400" dirty="0">
                <a:solidFill>
                  <a:srgbClr val="2B2B2B"/>
                </a:solidFill>
                <a:latin typeface="Arial" panose="020B0604020202020204" pitchFamily="34" charset="0"/>
                <a:ea typeface="Arial" panose="020B0604020202020204" pitchFamily="34" charset="0"/>
              </a:rPr>
              <a:t>D</a:t>
            </a:r>
            <a:r>
              <a:rPr lang="en-US" sz="1400" spc="45" dirty="0">
                <a:solidFill>
                  <a:srgbClr val="2B2B2B"/>
                </a:solidFill>
                <a:latin typeface="Arial" panose="020B0604020202020204" pitchFamily="34" charset="0"/>
                <a:ea typeface="Arial" panose="020B0604020202020204" pitchFamily="34" charset="0"/>
              </a:rPr>
              <a:t> </a:t>
            </a:r>
            <a:r>
              <a:rPr lang="en-US" sz="1400" dirty="0">
                <a:solidFill>
                  <a:srgbClr val="2B2B2B"/>
                </a:solidFill>
                <a:latin typeface="Arial" panose="020B0604020202020204" pitchFamily="34" charset="0"/>
                <a:ea typeface="Arial" panose="020B0604020202020204" pitchFamily="34" charset="0"/>
              </a:rPr>
              <a:t>P</a:t>
            </a:r>
            <a:r>
              <a:rPr lang="en-US" sz="1400" spc="5" dirty="0">
                <a:solidFill>
                  <a:srgbClr val="2B2B2B"/>
                </a:solidFill>
                <a:latin typeface="Arial" panose="020B0604020202020204" pitchFamily="34" charset="0"/>
                <a:ea typeface="Arial" panose="020B0604020202020204" pitchFamily="34" charset="0"/>
              </a:rPr>
              <a:t> </a:t>
            </a:r>
            <a:r>
              <a:rPr lang="en-US" sz="1400" dirty="0">
                <a:solidFill>
                  <a:srgbClr val="2B2B2B"/>
                </a:solidFill>
                <a:latin typeface="Arial" panose="020B0604020202020204" pitchFamily="34" charset="0"/>
                <a:ea typeface="Arial" panose="020B0604020202020204" pitchFamily="34" charset="0"/>
              </a:rPr>
              <a:t>S</a:t>
            </a:r>
            <a:r>
              <a:rPr lang="en-US" sz="1400" spc="50" dirty="0">
                <a:solidFill>
                  <a:srgbClr val="2B2B2B"/>
                </a:solidFill>
                <a:latin typeface="Arial" panose="020B0604020202020204" pitchFamily="34" charset="0"/>
                <a:ea typeface="Arial" panose="020B0604020202020204" pitchFamily="34" charset="0"/>
              </a:rPr>
              <a:t> </a:t>
            </a:r>
            <a:r>
              <a:rPr lang="en-US" sz="1400" dirty="0" err="1">
                <a:solidFill>
                  <a:srgbClr val="2B2B2B"/>
                </a:solidFill>
                <a:latin typeface="Arial" panose="020B0604020202020204" pitchFamily="34" charset="0"/>
                <a:ea typeface="Arial" panose="020B0604020202020204" pitchFamily="34" charset="0"/>
              </a:rPr>
              <a:t>O'Brart</a:t>
            </a:r>
            <a:endParaRPr lang="en-US" sz="1400" dirty="0">
              <a:latin typeface="Arial" panose="020B0604020202020204" pitchFamily="34" charset="0"/>
            </a:endParaRPr>
          </a:p>
        </p:txBody>
      </p:sp>
      <p:sp>
        <p:nvSpPr>
          <p:cNvPr id="14341" name="TextBox 3"/>
          <p:cNvSpPr txBox="1">
            <a:spLocks noChangeArrowheads="1"/>
          </p:cNvSpPr>
          <p:nvPr/>
        </p:nvSpPr>
        <p:spPr bwMode="auto">
          <a:xfrm>
            <a:off x="1225550" y="2768600"/>
            <a:ext cx="915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i="1" dirty="0">
                <a:solidFill>
                  <a:schemeClr val="bg1"/>
                </a:solidFill>
                <a:latin typeface="Arial" panose="020B0604020202020204" pitchFamily="34" charset="0"/>
                <a:cs typeface="Arial" panose="020B0604020202020204" pitchFamily="34" charset="0"/>
              </a:rPr>
              <a:t>Aims: </a:t>
            </a:r>
            <a:r>
              <a:rPr lang="en-US" altLang="en-US" dirty="0">
                <a:solidFill>
                  <a:schemeClr val="bg1"/>
                </a:solidFill>
                <a:latin typeface="Arial" panose="020B0604020202020204" pitchFamily="34" charset="0"/>
                <a:cs typeface="Arial" panose="020B0604020202020204" pitchFamily="34" charset="0"/>
              </a:rPr>
              <a:t>To develop financial models which offset additional costs associated with femtosecond laser (FL)-assisted cataract surgery (FLACS) against improvements in productivity and to determine important factors relating to its implementation into the National Health Service (NHS).</a:t>
            </a:r>
          </a:p>
        </p:txBody>
      </p:sp>
      <p:sp>
        <p:nvSpPr>
          <p:cNvPr id="4" name="TextBox 3"/>
          <p:cNvSpPr txBox="1"/>
          <p:nvPr/>
        </p:nvSpPr>
        <p:spPr>
          <a:xfrm>
            <a:off x="1413164" y="5467927"/>
            <a:ext cx="7435272"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BMJ Open 2017; 7:e013616. doi:10.1136/bmjopen-2016-013616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66457" y="461515"/>
            <a:ext cx="8534400" cy="1507067"/>
          </a:xfrm>
        </p:spPr>
        <p:txBody>
          <a:bodyPr/>
          <a:lstStyle/>
          <a:p>
            <a:r>
              <a:rPr lang="en-US" altLang="en-US" dirty="0"/>
              <a:t>2017</a:t>
            </a:r>
          </a:p>
        </p:txBody>
      </p:sp>
      <p:sp>
        <p:nvSpPr>
          <p:cNvPr id="3" name="Content Placeholder 2"/>
          <p:cNvSpPr>
            <a:spLocks noGrp="1"/>
          </p:cNvSpPr>
          <p:nvPr>
            <p:ph idx="1"/>
          </p:nvPr>
        </p:nvSpPr>
        <p:spPr>
          <a:xfrm>
            <a:off x="666457" y="1617956"/>
            <a:ext cx="8534400" cy="3615267"/>
          </a:xfrm>
        </p:spPr>
        <p:txBody>
          <a:bodyPr>
            <a:normAutofit/>
          </a:bodyPr>
          <a:lstStyle/>
          <a:p>
            <a:pPr marL="0" indent="0">
              <a:buFont typeface="Arial" panose="020B0604020202020204" pitchFamily="34" charset="0"/>
              <a:buNone/>
            </a:pPr>
            <a:r>
              <a:rPr lang="en-US" altLang="en-US" dirty="0">
                <a:solidFill>
                  <a:schemeClr val="bg1"/>
                </a:solidFill>
              </a:rPr>
              <a:t>935 pts,  FLACS 502 vs PCS 433 Outcomes were assumed to be  equivalent. </a:t>
            </a:r>
          </a:p>
          <a:p>
            <a:pPr marL="457200" indent="-457200">
              <a:buFont typeface="+mj-lt"/>
              <a:buAutoNum type="alphaLcPeriod"/>
            </a:pPr>
            <a:r>
              <a:rPr lang="en-US" altLang="en-US" dirty="0">
                <a:solidFill>
                  <a:schemeClr val="bg1"/>
                </a:solidFill>
              </a:rPr>
              <a:t>The financial viability of FLACS within the NHS is currently precluded by the cost  Of the PI and any gains in operations FLACS 14% higher than PCS.</a:t>
            </a:r>
          </a:p>
          <a:p>
            <a:pPr marL="457200" indent="-457200">
              <a:buFont typeface="+mj-lt"/>
              <a:buAutoNum type="alphaLcPeriod"/>
            </a:pPr>
            <a:r>
              <a:rPr lang="en-US" altLang="en-US" dirty="0">
                <a:solidFill>
                  <a:schemeClr val="bg1"/>
                </a:solidFill>
              </a:rPr>
              <a:t>If FLAC becomes adopted in the UK then TECHNICIANS may be trained to perform the laser part of the procedure at reduced cost.</a:t>
            </a:r>
          </a:p>
          <a:p>
            <a:pPr marL="0" indent="0"/>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696962" cy="4623047"/>
          </a:xfrm>
        </p:spPr>
        <p:txBody>
          <a:bodyPr>
            <a:normAutofit/>
          </a:bodyPr>
          <a:lstStyle/>
          <a:p>
            <a:pPr>
              <a:lnSpc>
                <a:spcPct val="80000"/>
              </a:lnSpc>
            </a:pPr>
            <a:r>
              <a:rPr lang="en-US" altLang="en-US" dirty="0">
                <a:solidFill>
                  <a:schemeClr val="bg1"/>
                </a:solidFill>
                <a:cs typeface="Arial" panose="020B0604020202020204" pitchFamily="34" charset="0"/>
              </a:rPr>
              <a:t>Femtosecond Laser was initially meet with huge optimism about the promise its technology promised.</a:t>
            </a:r>
          </a:p>
          <a:p>
            <a:pPr>
              <a:lnSpc>
                <a:spcPct val="80000"/>
              </a:lnSpc>
            </a:pPr>
            <a:r>
              <a:rPr lang="en-US" altLang="en-US" dirty="0">
                <a:solidFill>
                  <a:schemeClr val="bg1"/>
                </a:solidFill>
                <a:cs typeface="Arial" panose="020B0604020202020204" pitchFamily="34" charset="0"/>
              </a:rPr>
              <a:t>Femtosecond laser assisted cataract surgery uses a </a:t>
            </a:r>
            <a:r>
              <a:rPr lang="en-US" altLang="en-US" dirty="0" err="1">
                <a:solidFill>
                  <a:schemeClr val="bg1"/>
                </a:solidFill>
                <a:cs typeface="Arial" panose="020B0604020202020204" pitchFamily="34" charset="0"/>
              </a:rPr>
              <a:t>femto</a:t>
            </a:r>
            <a:r>
              <a:rPr lang="en-US" altLang="en-US" dirty="0">
                <a:solidFill>
                  <a:schemeClr val="bg1"/>
                </a:solidFill>
                <a:cs typeface="Arial" panose="020B0604020202020204" pitchFamily="34" charset="0"/>
              </a:rPr>
              <a:t> laser to generate free electron and ionized molecules, which in turn produce photo-disruption and photoionization of optically transparent tissue through an acoustic shock wave which is </a:t>
            </a:r>
            <a:r>
              <a:rPr lang="en-US" altLang="en-US" dirty="0" err="1">
                <a:solidFill>
                  <a:schemeClr val="bg1"/>
                </a:solidFill>
                <a:cs typeface="Arial" panose="020B0604020202020204" pitchFamily="34" charset="0"/>
              </a:rPr>
              <a:t>femto</a:t>
            </a:r>
            <a:r>
              <a:rPr lang="en-US" altLang="en-US" dirty="0">
                <a:solidFill>
                  <a:schemeClr val="bg1"/>
                </a:solidFill>
                <a:cs typeface="Arial" panose="020B0604020202020204" pitchFamily="34" charset="0"/>
              </a:rPr>
              <a:t> unique because of its shorter pulse time relative to other ophthalmic lasers. Theoretically lasers with shorter pulse times are able to reduce energy output significantly for a given effect, thereby reducing collateral damage to ocular tissues. </a:t>
            </a:r>
          </a:p>
          <a:p>
            <a:pPr>
              <a:lnSpc>
                <a:spcPct val="80000"/>
              </a:lnSpc>
            </a:pPr>
            <a:r>
              <a:rPr lang="en-US" altLang="en-US" dirty="0">
                <a:solidFill>
                  <a:schemeClr val="bg1"/>
                </a:solidFill>
              </a:rPr>
              <a:t>This was immediately tempered by the cost of the systems and the initial lack of reimbursement.</a:t>
            </a:r>
            <a:endParaRPr lang="en-US" altLang="en-US" dirty="0">
              <a:solidFill>
                <a:schemeClr val="bg1"/>
              </a:solidFill>
              <a:cs typeface="Arial" panose="020B0604020202020204" pitchFamily="34" charset="0"/>
            </a:endParaRPr>
          </a:p>
          <a:p>
            <a:pPr>
              <a:lnSpc>
                <a:spcPct val="80000"/>
              </a:lnSpc>
            </a:pPr>
            <a:endParaRPr lang="en-US" altLang="en-US" dirty="0"/>
          </a:p>
        </p:txBody>
      </p:sp>
      <p:sp>
        <p:nvSpPr>
          <p:cNvPr id="4" name="Title 3"/>
          <p:cNvSpPr>
            <a:spLocks noGrp="1"/>
          </p:cNvSpPr>
          <p:nvPr>
            <p:ph type="title"/>
          </p:nvPr>
        </p:nvSpPr>
        <p:spPr>
          <a:xfrm>
            <a:off x="1207995" y="5517142"/>
            <a:ext cx="8534400" cy="1507067"/>
          </a:xfrm>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963738" y="895350"/>
            <a:ext cx="82375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err="1">
                <a:solidFill>
                  <a:schemeClr val="bg1"/>
                </a:solidFill>
                <a:latin typeface="Times New Roman" panose="02020603050405020304" pitchFamily="18" charset="0"/>
                <a:cs typeface="Times New Roman" panose="02020603050405020304" pitchFamily="18" charset="0"/>
              </a:rPr>
              <a:t>lntraindividual</a:t>
            </a:r>
            <a:r>
              <a:rPr lang="en-US" altLang="en-US" sz="2800" b="1" dirty="0">
                <a:solidFill>
                  <a:schemeClr val="bg1"/>
                </a:solidFill>
                <a:latin typeface="Times New Roman" panose="02020603050405020304" pitchFamily="18" charset="0"/>
                <a:cs typeface="Times New Roman" panose="02020603050405020304" pitchFamily="18" charset="0"/>
              </a:rPr>
              <a:t> comparison between femtosecond laser-assisted and conventional cataract surgery</a:t>
            </a:r>
          </a:p>
          <a:p>
            <a:pPr eaLnBrk="1" hangingPunct="1"/>
            <a:endParaRPr lang="en-US" altLang="en-US" sz="2400" dirty="0">
              <a:solidFill>
                <a:schemeClr val="bg1"/>
              </a:solidFill>
              <a:latin typeface="Arial" panose="020B0604020202020204" pitchFamily="34" charset="0"/>
            </a:endParaRPr>
          </a:p>
          <a:p>
            <a:pPr eaLnBrk="1" hangingPunct="1"/>
            <a:r>
              <a:rPr lang="en-US" altLang="en-US" sz="1400" dirty="0">
                <a:solidFill>
                  <a:schemeClr val="bg1"/>
                </a:solidFill>
                <a:latin typeface="Arial" panose="020B0604020202020204" pitchFamily="34" charset="0"/>
                <a:cs typeface="Arial" panose="020B0604020202020204" pitchFamily="34" charset="0"/>
              </a:rPr>
              <a:t>Anna S. </a:t>
            </a:r>
            <a:r>
              <a:rPr lang="en-US" altLang="en-US" sz="1400" dirty="0" err="1">
                <a:solidFill>
                  <a:schemeClr val="bg1"/>
                </a:solidFill>
                <a:latin typeface="Arial" panose="020B0604020202020204" pitchFamily="34" charset="0"/>
                <a:cs typeface="Arial" panose="020B0604020202020204" pitchFamily="34" charset="0"/>
              </a:rPr>
              <a:t>Mursch-Edlmayr</a:t>
            </a:r>
            <a:r>
              <a:rPr lang="en-US" altLang="en-US" sz="1400" dirty="0">
                <a:solidFill>
                  <a:schemeClr val="bg1"/>
                </a:solidFill>
                <a:latin typeface="Arial" panose="020B0604020202020204" pitchFamily="34" charset="0"/>
                <a:cs typeface="Arial" panose="020B0604020202020204" pitchFamily="34" charset="0"/>
              </a:rPr>
              <a:t>, MD, Matthias </a:t>
            </a:r>
            <a:r>
              <a:rPr lang="en-US" altLang="en-US" sz="1400" dirty="0" err="1">
                <a:solidFill>
                  <a:schemeClr val="bg1"/>
                </a:solidFill>
                <a:latin typeface="Arial" panose="020B0604020202020204" pitchFamily="34" charset="0"/>
                <a:cs typeface="Arial" panose="020B0604020202020204" pitchFamily="34" charset="0"/>
              </a:rPr>
              <a:t>Bolz</a:t>
            </a:r>
            <a:r>
              <a:rPr lang="en-US" altLang="en-US" sz="1400" dirty="0">
                <a:solidFill>
                  <a:schemeClr val="bg1"/>
                </a:solidFill>
                <a:latin typeface="Arial" panose="020B0604020202020204" pitchFamily="34" charset="0"/>
                <a:cs typeface="Arial" panose="020B0604020202020204" pitchFamily="34" charset="0"/>
              </a:rPr>
              <a:t>, MD, Nikolaus </a:t>
            </a:r>
            <a:r>
              <a:rPr lang="en-US" altLang="en-US" sz="1400" dirty="0" err="1">
                <a:solidFill>
                  <a:schemeClr val="bg1"/>
                </a:solidFill>
                <a:latin typeface="Arial" panose="020B0604020202020204" pitchFamily="34" charset="0"/>
                <a:cs typeface="Arial" panose="020B0604020202020204" pitchFamily="34" charset="0"/>
              </a:rPr>
              <a:t>Luft</a:t>
            </a:r>
            <a:r>
              <a:rPr lang="en-US" altLang="en-US" sz="1400" dirty="0">
                <a:solidFill>
                  <a:schemeClr val="bg1"/>
                </a:solidFill>
                <a:latin typeface="Arial" panose="020B0604020202020204" pitchFamily="34" charset="0"/>
                <a:cs typeface="Arial" panose="020B0604020202020204" pitchFamily="34" charset="0"/>
              </a:rPr>
              <a:t>, MD, Michael Ring, PhD, Thomas Kreutzer, MD, Christoph </a:t>
            </a:r>
            <a:r>
              <a:rPr lang="en-US" altLang="en-US" sz="1400" dirty="0" err="1">
                <a:solidFill>
                  <a:schemeClr val="bg1"/>
                </a:solidFill>
                <a:latin typeface="Arial" panose="020B0604020202020204" pitchFamily="34" charset="0"/>
                <a:cs typeface="Arial" panose="020B0604020202020204" pitchFamily="34" charset="0"/>
              </a:rPr>
              <a:t>Ortner</a:t>
            </a:r>
            <a:r>
              <a:rPr lang="en-US" altLang="en-US" sz="1400" dirty="0">
                <a:solidFill>
                  <a:schemeClr val="bg1"/>
                </a:solidFill>
                <a:latin typeface="Arial" panose="020B0604020202020204" pitchFamily="34" charset="0"/>
                <a:cs typeface="Arial" panose="020B0604020202020204" pitchFamily="34" charset="0"/>
              </a:rPr>
              <a:t>, MD, Matthias </a:t>
            </a:r>
            <a:r>
              <a:rPr lang="en-US" altLang="en-US" sz="1400" dirty="0" err="1">
                <a:solidFill>
                  <a:schemeClr val="bg1"/>
                </a:solidFill>
                <a:latin typeface="Arial" panose="020B0604020202020204" pitchFamily="34" charset="0"/>
                <a:cs typeface="Arial" panose="020B0604020202020204" pitchFamily="34" charset="0"/>
              </a:rPr>
              <a:t>Rohleder</a:t>
            </a:r>
            <a:r>
              <a:rPr lang="en-US" altLang="en-US" sz="1400" dirty="0">
                <a:solidFill>
                  <a:schemeClr val="bg1"/>
                </a:solidFill>
                <a:latin typeface="Arial" panose="020B0604020202020204" pitchFamily="34" charset="0"/>
                <a:cs typeface="Arial" panose="020B0604020202020204" pitchFamily="34" charset="0"/>
              </a:rPr>
              <a:t>, MD, Siegfried G. </a:t>
            </a:r>
            <a:r>
              <a:rPr lang="en-US" altLang="en-US" sz="1400" dirty="0" err="1">
                <a:solidFill>
                  <a:schemeClr val="bg1"/>
                </a:solidFill>
                <a:latin typeface="Arial" panose="020B0604020202020204" pitchFamily="34" charset="0"/>
                <a:cs typeface="Arial" panose="020B0604020202020204" pitchFamily="34" charset="0"/>
              </a:rPr>
              <a:t>Priglinger</a:t>
            </a:r>
            <a:r>
              <a:rPr lang="en-US" altLang="en-US" sz="1400" dirty="0">
                <a:solidFill>
                  <a:schemeClr val="bg1"/>
                </a:solidFill>
                <a:latin typeface="Arial" panose="020B0604020202020204" pitchFamily="34" charset="0"/>
                <a:cs typeface="Arial" panose="020B0604020202020204" pitchFamily="34" charset="0"/>
              </a:rPr>
              <a:t>, MD</a:t>
            </a:r>
          </a:p>
        </p:txBody>
      </p:sp>
      <p:sp>
        <p:nvSpPr>
          <p:cNvPr id="3" name="TextBox 2"/>
          <p:cNvSpPr txBox="1"/>
          <p:nvPr/>
        </p:nvSpPr>
        <p:spPr>
          <a:xfrm>
            <a:off x="1963738" y="3162300"/>
            <a:ext cx="8075612" cy="2800350"/>
          </a:xfrm>
          <a:prstGeom prst="rect">
            <a:avLst/>
          </a:prstGeom>
          <a:noFill/>
        </p:spPr>
        <p:txBody>
          <a:bodyPr>
            <a:spAutoFit/>
          </a:bodyPr>
          <a:lstStyle/>
          <a:p>
            <a:pPr eaLnBrk="1" fontAlgn="auto" hangingPunct="1">
              <a:spcBef>
                <a:spcPts val="0"/>
              </a:spcBef>
              <a:spcAft>
                <a:spcPts val="0"/>
              </a:spcAft>
              <a:defRPr/>
            </a:pPr>
            <a:r>
              <a:rPr lang="en-US" b="1" i="1" dirty="0">
                <a:solidFill>
                  <a:schemeClr val="bg1"/>
                </a:solidFill>
                <a:latin typeface="Arial" panose="020B0604020202020204" pitchFamily="34" charset="0"/>
                <a:cs typeface="Arial" panose="020B0604020202020204" pitchFamily="34" charset="0"/>
              </a:rPr>
              <a:t>Purpose: </a:t>
            </a:r>
            <a:r>
              <a:rPr lang="en-US" dirty="0">
                <a:solidFill>
                  <a:schemeClr val="bg1"/>
                </a:solidFill>
                <a:latin typeface="Arial" panose="020B0604020202020204" pitchFamily="34" charset="0"/>
                <a:cs typeface="Arial" panose="020B0604020202020204" pitchFamily="34" charset="0"/>
              </a:rPr>
              <a:t>To compare the  safety and efficacy between femto­second laser-assisted cataract surgery using the </a:t>
            </a:r>
            <a:r>
              <a:rPr lang="en-US" dirty="0" err="1">
                <a:solidFill>
                  <a:schemeClr val="bg1"/>
                </a:solidFill>
                <a:latin typeface="Arial" panose="020B0604020202020204" pitchFamily="34" charset="0"/>
                <a:cs typeface="Arial" panose="020B0604020202020204" pitchFamily="34" charset="0"/>
              </a:rPr>
              <a:t>Victus</a:t>
            </a:r>
            <a:r>
              <a:rPr lang="en-US" dirty="0">
                <a:solidFill>
                  <a:schemeClr val="bg1"/>
                </a:solidFill>
                <a:latin typeface="Arial" panose="020B0604020202020204" pitchFamily="34" charset="0"/>
                <a:cs typeface="Arial" panose="020B0604020202020204" pitchFamily="34" charset="0"/>
              </a:rPr>
              <a:t> laser sys­tem and conventional cataract surgery.</a:t>
            </a:r>
          </a:p>
          <a:p>
            <a:pP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i="1" dirty="0">
                <a:solidFill>
                  <a:schemeClr val="bg1"/>
                </a:solidFill>
                <a:latin typeface="Arial" panose="020B0604020202020204" pitchFamily="34" charset="0"/>
                <a:cs typeface="Arial" panose="020B0604020202020204" pitchFamily="34" charset="0"/>
              </a:rPr>
              <a:t>Conclusion: </a:t>
            </a:r>
            <a:r>
              <a:rPr lang="en-US" dirty="0">
                <a:solidFill>
                  <a:schemeClr val="bg1"/>
                </a:solidFill>
                <a:latin typeface="Arial" panose="020B0604020202020204" pitchFamily="34" charset="0"/>
                <a:cs typeface="Arial" panose="020B0604020202020204" pitchFamily="34" charset="0"/>
              </a:rPr>
              <a:t>Femtosecond laser-assisted and conventional cataract surgery using the mentioned system were equally safe and effective.</a:t>
            </a:r>
          </a:p>
          <a:p>
            <a:pP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J</a:t>
            </a:r>
            <a:r>
              <a:rPr lang="en-US" sz="1400" spc="-2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Cataract</a:t>
            </a:r>
            <a:r>
              <a:rPr lang="en-US" sz="1400" spc="-2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Refract</a:t>
            </a:r>
            <a:r>
              <a:rPr lang="en-US" sz="1400" spc="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schemeClr val="bg1"/>
                </a:solidFill>
                <a:latin typeface="Arial" panose="020B0604020202020204" pitchFamily="34" charset="0"/>
                <a:ea typeface="Calibri" panose="020F0502020204030204" pitchFamily="34" charset="0"/>
                <a:cs typeface="Arial" panose="020B0604020202020204" pitchFamily="34" charset="0"/>
              </a:rPr>
              <a:t>Surg</a:t>
            </a:r>
            <a:r>
              <a:rPr lang="en-US" sz="1400" spc="-4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2017;</a:t>
            </a:r>
            <a:r>
              <a:rPr lang="en-US" sz="1400" spc="-5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43:215-222</a:t>
            </a:r>
            <a:r>
              <a:rPr lang="en-US" sz="1400" spc="5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1400" spc="-4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2017</a:t>
            </a:r>
            <a:r>
              <a:rPr lang="en-US" sz="1400" spc="-8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ASCRS</a:t>
            </a:r>
            <a:r>
              <a:rPr lang="en-US" sz="1400" spc="25"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and</a:t>
            </a:r>
            <a:r>
              <a:rPr lang="en-US" sz="1400" spc="-3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ESCRS</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8701" y="385848"/>
            <a:ext cx="8534400" cy="1507067"/>
          </a:xfrm>
        </p:spPr>
        <p:txBody>
          <a:bodyPr/>
          <a:lstStyle/>
          <a:p>
            <a:r>
              <a:rPr lang="en-US" altLang="en-US" dirty="0"/>
              <a:t>2017</a:t>
            </a:r>
          </a:p>
        </p:txBody>
      </p:sp>
      <p:sp>
        <p:nvSpPr>
          <p:cNvPr id="3" name="Content Placeholder 2"/>
          <p:cNvSpPr>
            <a:spLocks noGrp="1"/>
          </p:cNvSpPr>
          <p:nvPr>
            <p:ph idx="1"/>
          </p:nvPr>
        </p:nvSpPr>
        <p:spPr>
          <a:xfrm>
            <a:off x="749425" y="1266317"/>
            <a:ext cx="10515600" cy="4351337"/>
          </a:xfrm>
        </p:spPr>
        <p:txBody>
          <a:bodyPr rtlCol="0">
            <a:normAutofit/>
          </a:bodyPr>
          <a:lstStyle/>
          <a:p>
            <a:pPr marL="0" indent="0" fontAlgn="auto">
              <a:spcAft>
                <a:spcPts val="0"/>
              </a:spcAft>
              <a:buFont typeface="Arial" panose="020B0604020202020204" pitchFamily="34" charset="0"/>
              <a:buNone/>
              <a:defRPr/>
            </a:pPr>
            <a:r>
              <a:rPr lang="en-US" dirty="0">
                <a:solidFill>
                  <a:schemeClr val="bg1"/>
                </a:solidFill>
                <a:latin typeface="Arial" panose="020B0604020202020204" pitchFamily="34" charset="0"/>
                <a:cs typeface="Arial" panose="020B0604020202020204" pitchFamily="34" charset="0"/>
              </a:rPr>
              <a:t>50 pts. </a:t>
            </a:r>
          </a:p>
          <a:p>
            <a:pPr marL="514350" indent="-514350" fontAlgn="auto">
              <a:spcAft>
                <a:spcPts val="0"/>
              </a:spcAft>
              <a:buFont typeface="+mj-lt"/>
              <a:buAutoNum type="alphaLcPeriod"/>
              <a:defRPr/>
            </a:pPr>
            <a:r>
              <a:rPr lang="en-US" dirty="0">
                <a:solidFill>
                  <a:schemeClr val="bg1"/>
                </a:solidFill>
                <a:latin typeface="Arial" panose="020B0604020202020204" pitchFamily="34" charset="0"/>
                <a:cs typeface="Arial" panose="020B0604020202020204" pitchFamily="34" charset="0"/>
              </a:rPr>
              <a:t>FLACS surgery time was statistically significantly longer than PCS</a:t>
            </a:r>
          </a:p>
          <a:p>
            <a:pPr marL="514350" indent="-514350" fontAlgn="auto">
              <a:spcAft>
                <a:spcPts val="0"/>
              </a:spcAft>
              <a:buFont typeface="+mj-lt"/>
              <a:buAutoNum type="alphaLcPeriod"/>
              <a:defRPr/>
            </a:pPr>
            <a:r>
              <a:rPr lang="en-US" dirty="0">
                <a:solidFill>
                  <a:schemeClr val="bg1"/>
                </a:solidFill>
                <a:latin typeface="Arial" panose="020B0604020202020204" pitchFamily="34" charset="0"/>
                <a:cs typeface="Arial" panose="020B0604020202020204" pitchFamily="34" charset="0"/>
              </a:rPr>
              <a:t>FLACS pts had more incomplete capsulotomies</a:t>
            </a:r>
          </a:p>
          <a:p>
            <a:pPr marL="514350" indent="-514350" fontAlgn="auto">
              <a:spcAft>
                <a:spcPts val="0"/>
              </a:spcAft>
              <a:buFont typeface="+mj-lt"/>
              <a:buAutoNum type="alphaLcPeriod"/>
              <a:defRPr/>
            </a:pPr>
            <a:r>
              <a:rPr lang="en-US" dirty="0">
                <a:solidFill>
                  <a:schemeClr val="bg1"/>
                </a:solidFill>
                <a:latin typeface="Arial" panose="020B0604020202020204" pitchFamily="34" charset="0"/>
                <a:cs typeface="Arial" panose="020B0604020202020204" pitchFamily="34" charset="0"/>
              </a:rPr>
              <a:t>FLACS pts had more subconjunctival hemorrhages with laser (57.5% with laser vs.2.1 % with manual)</a:t>
            </a:r>
          </a:p>
          <a:p>
            <a:pPr marL="514350" indent="-514350" fontAlgn="auto">
              <a:spcAft>
                <a:spcPts val="0"/>
              </a:spcAft>
              <a:buFont typeface="+mj-lt"/>
              <a:buAutoNum type="alphaLcPeriod"/>
              <a:defRPr/>
            </a:pPr>
            <a:r>
              <a:rPr lang="en-US" dirty="0">
                <a:solidFill>
                  <a:schemeClr val="bg1"/>
                </a:solidFill>
                <a:latin typeface="Arial" panose="020B0604020202020204" pitchFamily="34" charset="0"/>
                <a:cs typeface="Arial" panose="020B0604020202020204" pitchFamily="34" charset="0"/>
              </a:rPr>
              <a:t>Pts had more pain with FLACS (63.8% pts reported they had more pain with FLACS than PCS)</a:t>
            </a:r>
          </a:p>
          <a:p>
            <a:pPr marL="514350" indent="-514350" fontAlgn="auto">
              <a:spcAft>
                <a:spcPts val="0"/>
              </a:spcAft>
              <a:buFont typeface="+mj-lt"/>
              <a:buAutoNum type="alphaLcPeriod"/>
              <a:defRPr/>
            </a:pPr>
            <a:r>
              <a:rPr lang="en-US" dirty="0">
                <a:solidFill>
                  <a:schemeClr val="bg1"/>
                </a:solidFill>
                <a:latin typeface="Arial" panose="020B0604020202020204" pitchFamily="34" charset="0"/>
                <a:cs typeface="Arial" panose="020B0604020202020204" pitchFamily="34" charset="0"/>
              </a:rPr>
              <a:t>Pts preferred manual over FLACS. 57.4%</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852887" y="332582"/>
            <a:ext cx="9676030" cy="1507067"/>
          </a:xfrm>
        </p:spPr>
        <p:txBody>
          <a:bodyPr/>
          <a:lstStyle/>
          <a:p>
            <a:r>
              <a:rPr lang="en-US" altLang="en-US" dirty="0"/>
              <a:t>Incisional Astigmatism correction</a:t>
            </a:r>
          </a:p>
        </p:txBody>
      </p:sp>
      <p:sp>
        <p:nvSpPr>
          <p:cNvPr id="27651" name="Rectangle 3"/>
          <p:cNvSpPr>
            <a:spLocks noGrp="1"/>
          </p:cNvSpPr>
          <p:nvPr>
            <p:ph idx="1"/>
          </p:nvPr>
        </p:nvSpPr>
        <p:spPr>
          <a:xfrm>
            <a:off x="852887" y="1271726"/>
            <a:ext cx="8534400" cy="3615267"/>
          </a:xfrm>
        </p:spPr>
        <p:txBody>
          <a:bodyPr/>
          <a:lstStyle/>
          <a:p>
            <a:r>
              <a:rPr lang="en-US" altLang="en-US" dirty="0">
                <a:solidFill>
                  <a:schemeClr val="bg1"/>
                </a:solidFill>
              </a:rPr>
              <a:t>Laser is more precise and consistent in architecture of incision</a:t>
            </a:r>
          </a:p>
          <a:p>
            <a:r>
              <a:rPr lang="en-US" altLang="en-US" dirty="0">
                <a:solidFill>
                  <a:schemeClr val="bg1"/>
                </a:solidFill>
              </a:rPr>
              <a:t>Titratable effect possible - Open incision selectively</a:t>
            </a:r>
          </a:p>
          <a:p>
            <a:r>
              <a:rPr lang="en-US" altLang="en-US" dirty="0">
                <a:solidFill>
                  <a:schemeClr val="bg1"/>
                </a:solidFill>
              </a:rPr>
              <a:t>Each surgeon has to develop their own nomogram- </a:t>
            </a:r>
            <a:r>
              <a:rPr lang="en-US" altLang="en-US" dirty="0" err="1">
                <a:solidFill>
                  <a:schemeClr val="bg1"/>
                </a:solidFill>
              </a:rPr>
              <a:t>Doonenfeld</a:t>
            </a:r>
            <a:r>
              <a:rPr lang="en-US" altLang="en-US" dirty="0">
                <a:solidFill>
                  <a:schemeClr val="bg1"/>
                </a:solidFill>
              </a:rPr>
              <a:t> for Laser LRI use 8 mm </a:t>
            </a:r>
            <a:r>
              <a:rPr lang="en-US" altLang="en-US" dirty="0" err="1">
                <a:solidFill>
                  <a:schemeClr val="bg1"/>
                </a:solidFill>
              </a:rPr>
              <a:t>oz</a:t>
            </a:r>
            <a:r>
              <a:rPr lang="en-US" altLang="en-US" dirty="0">
                <a:solidFill>
                  <a:schemeClr val="bg1"/>
                </a:solidFill>
              </a:rPr>
              <a:t> at 33% reduction of his nomogram at 85% depth of </a:t>
            </a:r>
            <a:r>
              <a:rPr lang="en-US" altLang="en-US" dirty="0" err="1">
                <a:solidFill>
                  <a:schemeClr val="bg1"/>
                </a:solidFill>
              </a:rPr>
              <a:t>pachymetry</a:t>
            </a:r>
            <a:endParaRPr lang="en-US" alt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680" y="2636668"/>
            <a:ext cx="5047164" cy="1627048"/>
          </a:xfrm>
          <a:prstGeom prst="rect">
            <a:avLst/>
          </a:prstGeom>
        </p:spPr>
      </p:pic>
    </p:spTree>
    <p:extLst>
      <p:ext uri="{BB962C8B-B14F-4D97-AF65-F5344CB8AC3E}">
        <p14:creationId xmlns:p14="http://schemas.microsoft.com/office/powerpoint/2010/main" val="201253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p:txBody>
          <a:bodyPr>
            <a:normAutofit/>
          </a:bodyPr>
          <a:lstStyle/>
          <a:p>
            <a:pPr>
              <a:lnSpc>
                <a:spcPct val="80000"/>
              </a:lnSpc>
            </a:pPr>
            <a:r>
              <a:rPr lang="en-US" altLang="en-US" dirty="0"/>
              <a:t> </a:t>
            </a:r>
            <a:r>
              <a:rPr lang="en-US" altLang="en-US" dirty="0">
                <a:solidFill>
                  <a:schemeClr val="bg1"/>
                </a:solidFill>
              </a:rPr>
              <a:t>Steve Slade met with CMS and CMS said can use it with premium </a:t>
            </a:r>
            <a:r>
              <a:rPr lang="en-US" altLang="en-US" dirty="0" err="1">
                <a:solidFill>
                  <a:schemeClr val="bg1"/>
                </a:solidFill>
              </a:rPr>
              <a:t>iol</a:t>
            </a:r>
            <a:r>
              <a:rPr lang="en-US" altLang="en-US" dirty="0">
                <a:solidFill>
                  <a:schemeClr val="bg1"/>
                </a:solidFill>
              </a:rPr>
              <a:t> surgeries because of the imaging</a:t>
            </a:r>
          </a:p>
          <a:p>
            <a:pPr>
              <a:lnSpc>
                <a:spcPct val="80000"/>
              </a:lnSpc>
            </a:pPr>
            <a:r>
              <a:rPr lang="en-US" altLang="en-US" dirty="0">
                <a:solidFill>
                  <a:schemeClr val="bg1"/>
                </a:solidFill>
              </a:rPr>
              <a:t>Features associated with the lasers.</a:t>
            </a:r>
          </a:p>
          <a:p>
            <a:pPr>
              <a:lnSpc>
                <a:spcPct val="80000"/>
              </a:lnSpc>
            </a:pPr>
            <a:r>
              <a:rPr lang="en-US" altLang="en-US" dirty="0">
                <a:solidFill>
                  <a:schemeClr val="bg1"/>
                </a:solidFill>
              </a:rPr>
              <a:t>Keep in mind most of the FLACS cases in the studies almost always had a sever selection bias. The laser was only used when the patient could pay for it. There were  contraindications to FLACS: small pupils, cloudy corneas, </a:t>
            </a:r>
            <a:r>
              <a:rPr lang="en-US" altLang="en-US" dirty="0" err="1">
                <a:solidFill>
                  <a:schemeClr val="bg1"/>
                </a:solidFill>
              </a:rPr>
              <a:t>lasik</a:t>
            </a:r>
            <a:r>
              <a:rPr lang="en-US" altLang="en-US" dirty="0">
                <a:solidFill>
                  <a:schemeClr val="bg1"/>
                </a:solidFill>
              </a:rPr>
              <a:t> interface fluid</a:t>
            </a:r>
          </a:p>
          <a:p>
            <a:pPr>
              <a:lnSpc>
                <a:spcPct val="80000"/>
              </a:lnSpc>
            </a:pPr>
            <a:r>
              <a:rPr lang="en-US" altLang="en-US" dirty="0">
                <a:solidFill>
                  <a:schemeClr val="bg1"/>
                </a:solidFill>
              </a:rPr>
              <a:t>Circularity of capsulotomies have small to no influence on ELF and thus refractive results</a:t>
            </a:r>
          </a:p>
          <a:p>
            <a:pPr>
              <a:lnSpc>
                <a:spcPct val="80000"/>
              </a:lnSpc>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1387475" y="1379538"/>
            <a:ext cx="6245225" cy="76200"/>
            <a:chOff x="0" y="0"/>
            <a:chExt cx="9836" cy="120"/>
          </a:xfrm>
        </p:grpSpPr>
        <p:grpSp>
          <p:nvGrpSpPr>
            <p:cNvPr id="7179" name="Group 7"/>
            <p:cNvGrpSpPr>
              <a:grpSpLocks/>
            </p:cNvGrpSpPr>
            <p:nvPr/>
          </p:nvGrpSpPr>
          <p:grpSpPr bwMode="auto">
            <a:xfrm>
              <a:off x="60" y="60"/>
              <a:ext cx="9716" cy="2"/>
              <a:chOff x="60" y="60"/>
              <a:chExt cx="9716" cy="2"/>
            </a:xfrm>
          </p:grpSpPr>
          <p:sp>
            <p:nvSpPr>
              <p:cNvPr id="7180" name="Freeform 8"/>
              <p:cNvSpPr>
                <a:spLocks/>
              </p:cNvSpPr>
              <p:nvPr/>
            </p:nvSpPr>
            <p:spPr bwMode="auto">
              <a:xfrm>
                <a:off x="60" y="60"/>
                <a:ext cx="9716" cy="2"/>
              </a:xfrm>
              <a:custGeom>
                <a:avLst/>
                <a:gdLst>
                  <a:gd name="T0" fmla="*/ 0 w 9716"/>
                  <a:gd name="T1" fmla="*/ 0 h 2"/>
                  <a:gd name="T2" fmla="*/ 9715 w 9716"/>
                  <a:gd name="T3" fmla="*/ 0 h 2"/>
                  <a:gd name="T4" fmla="*/ 0 60000 65536"/>
                  <a:gd name="T5" fmla="*/ 0 60000 65536"/>
                </a:gdLst>
                <a:ahLst/>
                <a:cxnLst>
                  <a:cxn ang="T4">
                    <a:pos x="T0" y="T1"/>
                  </a:cxn>
                  <a:cxn ang="T5">
                    <a:pos x="T2" y="T3"/>
                  </a:cxn>
                </a:cxnLst>
                <a:rect l="0" t="0" r="r" b="b"/>
                <a:pathLst>
                  <a:path w="9716" h="2">
                    <a:moveTo>
                      <a:pt x="0" y="0"/>
                    </a:moveTo>
                    <a:lnTo>
                      <a:pt x="9715" y="0"/>
                    </a:lnTo>
                  </a:path>
                </a:pathLst>
              </a:cu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grpSp>
      </p:grpSp>
      <p:grpSp>
        <p:nvGrpSpPr>
          <p:cNvPr id="7171" name="Group 1"/>
          <p:cNvGrpSpPr>
            <a:grpSpLocks/>
          </p:cNvGrpSpPr>
          <p:nvPr/>
        </p:nvGrpSpPr>
        <p:grpSpPr bwMode="auto">
          <a:xfrm flipH="1">
            <a:off x="13682663" y="549275"/>
            <a:ext cx="447675" cy="7394575"/>
            <a:chOff x="12170" y="26"/>
            <a:chExt cx="34" cy="11645"/>
          </a:xfrm>
        </p:grpSpPr>
        <p:grpSp>
          <p:nvGrpSpPr>
            <p:cNvPr id="7175" name="Group 4"/>
            <p:cNvGrpSpPr>
              <a:grpSpLocks/>
            </p:cNvGrpSpPr>
            <p:nvPr/>
          </p:nvGrpSpPr>
          <p:grpSpPr bwMode="auto">
            <a:xfrm>
              <a:off x="12182" y="38"/>
              <a:ext cx="2" cy="1978"/>
              <a:chOff x="12182" y="38"/>
              <a:chExt cx="2" cy="1978"/>
            </a:xfrm>
          </p:grpSpPr>
          <p:sp>
            <p:nvSpPr>
              <p:cNvPr id="7178" name="Freeform 5"/>
              <p:cNvSpPr>
                <a:spLocks/>
              </p:cNvSpPr>
              <p:nvPr/>
            </p:nvSpPr>
            <p:spPr bwMode="auto">
              <a:xfrm>
                <a:off x="12182" y="38"/>
                <a:ext cx="2" cy="1978"/>
              </a:xfrm>
              <a:custGeom>
                <a:avLst/>
                <a:gdLst>
                  <a:gd name="T0" fmla="*/ 0 w 2"/>
                  <a:gd name="T1" fmla="*/ 2016 h 1978"/>
                  <a:gd name="T2" fmla="*/ 0 w 2"/>
                  <a:gd name="T3" fmla="*/ 38 h 1978"/>
                  <a:gd name="T4" fmla="*/ 0 60000 65536"/>
                  <a:gd name="T5" fmla="*/ 0 60000 65536"/>
                </a:gdLst>
                <a:ahLst/>
                <a:cxnLst>
                  <a:cxn ang="T4">
                    <a:pos x="T0" y="T1"/>
                  </a:cxn>
                  <a:cxn ang="T5">
                    <a:pos x="T2" y="T3"/>
                  </a:cxn>
                </a:cxnLst>
                <a:rect l="0" t="0" r="r" b="b"/>
                <a:pathLst>
                  <a:path w="2" h="1978">
                    <a:moveTo>
                      <a:pt x="0" y="1978"/>
                    </a:moveTo>
                    <a:lnTo>
                      <a:pt x="0" y="0"/>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grpSp>
        <p:grpSp>
          <p:nvGrpSpPr>
            <p:cNvPr id="7176" name="Group 2"/>
            <p:cNvGrpSpPr>
              <a:grpSpLocks/>
            </p:cNvGrpSpPr>
            <p:nvPr/>
          </p:nvGrpSpPr>
          <p:grpSpPr bwMode="auto">
            <a:xfrm>
              <a:off x="12187" y="2054"/>
              <a:ext cx="2" cy="9600"/>
              <a:chOff x="12187" y="2054"/>
              <a:chExt cx="2" cy="9600"/>
            </a:xfrm>
          </p:grpSpPr>
          <p:sp>
            <p:nvSpPr>
              <p:cNvPr id="7177" name="Freeform 3"/>
              <p:cNvSpPr>
                <a:spLocks/>
              </p:cNvSpPr>
              <p:nvPr/>
            </p:nvSpPr>
            <p:spPr bwMode="auto">
              <a:xfrm>
                <a:off x="12187" y="2054"/>
                <a:ext cx="2" cy="9600"/>
              </a:xfrm>
              <a:custGeom>
                <a:avLst/>
                <a:gdLst>
                  <a:gd name="T0" fmla="*/ 0 w 2"/>
                  <a:gd name="T1" fmla="*/ 11654 h 9600"/>
                  <a:gd name="T2" fmla="*/ 0 w 2"/>
                  <a:gd name="T3" fmla="*/ 2054 h 9600"/>
                  <a:gd name="T4" fmla="*/ 0 60000 65536"/>
                  <a:gd name="T5" fmla="*/ 0 60000 65536"/>
                </a:gdLst>
                <a:ahLst/>
                <a:cxnLst>
                  <a:cxn ang="T4">
                    <a:pos x="T0" y="T1"/>
                  </a:cxn>
                  <a:cxn ang="T5">
                    <a:pos x="T2" y="T3"/>
                  </a:cxn>
                </a:cxnLst>
                <a:rect l="0" t="0" r="r" b="b"/>
                <a:pathLst>
                  <a:path w="2" h="9600">
                    <a:moveTo>
                      <a:pt x="0" y="9600"/>
                    </a:moveTo>
                    <a:lnTo>
                      <a:pt x="0" y="0"/>
                    </a:lnTo>
                  </a:path>
                </a:pathLst>
              </a:custGeom>
              <a:noFill/>
              <a:ln w="2133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grpSp>
      </p:grpSp>
      <p:sp>
        <p:nvSpPr>
          <p:cNvPr id="7172" name="Rectangle 9"/>
          <p:cNvSpPr>
            <a:spLocks noChangeArrowheads="1"/>
          </p:cNvSpPr>
          <p:nvPr/>
        </p:nvSpPr>
        <p:spPr bwMode="auto">
          <a:xfrm>
            <a:off x="1387475" y="479425"/>
            <a:ext cx="921543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503" tIns="0" rIns="0" bIns="0" anchor="ctr">
            <a:spAutoFit/>
          </a:bodyPr>
          <a:lstStyle>
            <a:lvl1pPr indent="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1F1F1F"/>
                </a:solidFill>
                <a:latin typeface="Arial" panose="020B0604020202020204" pitchFamily="34" charset="0"/>
                <a:cs typeface="Times New Roman" panose="02020603050405020304" pitchFamily="18" charset="0"/>
              </a:rPr>
              <a:t>Anterior Capsulotomy Integrity after</a:t>
            </a:r>
            <a:endParaRPr lang="en-US" altLang="en-US" sz="2800" b="1" dirty="0">
              <a:latin typeface="Arial" panose="020B0604020202020204" pitchFamily="34" charset="0"/>
              <a:cs typeface="Times New Roman" panose="02020603050405020304" pitchFamily="18" charset="0"/>
            </a:endParaRPr>
          </a:p>
          <a:p>
            <a:pPr algn="ctr"/>
            <a:r>
              <a:rPr lang="en-US" altLang="en-US" sz="2800" b="1" dirty="0">
                <a:solidFill>
                  <a:srgbClr val="1F1F1F"/>
                </a:solidFill>
                <a:latin typeface="Arial" panose="020B0604020202020204" pitchFamily="34" charset="0"/>
                <a:ea typeface="Calibri" panose="020F0502020204030204" pitchFamily="34" charset="0"/>
                <a:cs typeface="Times New Roman" panose="02020603050405020304" pitchFamily="18" charset="0"/>
              </a:rPr>
              <a:t>Femtosecond Laser...Assisted Cataract Surgery</a:t>
            </a:r>
            <a:endParaRPr lang="en-US" altLang="en-US" sz="2800" dirty="0">
              <a:latin typeface="Arial" panose="020B0604020202020204" pitchFamily="34" charset="0"/>
            </a:endParaRPr>
          </a:p>
          <a:p>
            <a:endParaRPr lang="en-US" altLang="en-US" dirty="0">
              <a:latin typeface="Arial" panose="020B0604020202020204" pitchFamily="34" charset="0"/>
            </a:endParaRPr>
          </a:p>
        </p:txBody>
      </p:sp>
      <p:sp>
        <p:nvSpPr>
          <p:cNvPr id="7173" name="Rectangle 10"/>
          <p:cNvSpPr>
            <a:spLocks noChangeArrowheads="1"/>
          </p:cNvSpPr>
          <p:nvPr/>
        </p:nvSpPr>
        <p:spPr bwMode="auto">
          <a:xfrm>
            <a:off x="1387475" y="1841500"/>
            <a:ext cx="101203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4264" tIns="161874" rIns="987114" bIns="0" anchor="ctr">
            <a:spAutoFit/>
          </a:bodyPr>
          <a:lstStyle>
            <a:lvl1pPr indent="1492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i="1">
                <a:solidFill>
                  <a:srgbClr val="1F1F1F"/>
                </a:solidFill>
                <a:latin typeface="Arial" panose="020B0604020202020204" pitchFamily="34" charset="0"/>
                <a:cs typeface="Times New Roman" panose="02020603050405020304" pitchFamily="18" charset="0"/>
              </a:rPr>
              <a:t>Robin </a:t>
            </a:r>
            <a:r>
              <a:rPr lang="en-US" altLang="en-US" sz="1400">
                <a:solidFill>
                  <a:srgbClr val="1F1F1F"/>
                </a:solidFill>
                <a:latin typeface="Arial" panose="020B0604020202020204" pitchFamily="34" charset="0"/>
                <a:cs typeface="Times New Roman" panose="02020603050405020304" pitchFamily="18" charset="0"/>
              </a:rPr>
              <a:t>G. </a:t>
            </a:r>
            <a:r>
              <a:rPr lang="en-US" altLang="en-US" sz="1400" i="1">
                <a:solidFill>
                  <a:srgbClr val="1F1F1F"/>
                </a:solidFill>
                <a:latin typeface="Arial" panose="020B0604020202020204" pitchFamily="34" charset="0"/>
                <a:cs typeface="Times New Roman" panose="02020603050405020304" pitchFamily="18" charset="0"/>
              </a:rPr>
              <a:t>Abell , M BBS , </a:t>
            </a:r>
            <a:r>
              <a:rPr lang="en-US" altLang="en-US" sz="1400" i="1" baseline="30000">
                <a:solidFill>
                  <a:srgbClr val="1F1F1F"/>
                </a:solidFill>
                <a:latin typeface="Arial" panose="020B0604020202020204" pitchFamily="34" charset="0"/>
                <a:ea typeface="Times New Roman" panose="02020603050405020304" pitchFamily="18" charset="0"/>
                <a:cs typeface="Arial" panose="020B0604020202020204" pitchFamily="34" charset="0"/>
              </a:rPr>
              <a:t>1 </a:t>
            </a:r>
            <a:r>
              <a:rPr lang="en-US" altLang="en-US" sz="1400" i="1">
                <a:solidFill>
                  <a:srgbClr val="1F1F1F"/>
                </a:solidFill>
                <a:latin typeface="Arial" panose="020B0604020202020204" pitchFamily="34" charset="0"/>
                <a:cs typeface="Times New Roman" panose="02020603050405020304" pitchFamily="18" charset="0"/>
              </a:rPr>
              <a:t>Peter E .] . Davies , FRANZC0 ,</a:t>
            </a:r>
            <a:r>
              <a:rPr lang="en-US" altLang="en-US" sz="1400" i="1" baseline="30000">
                <a:solidFill>
                  <a:srgbClr val="1F1F1F"/>
                </a:solidFill>
                <a:latin typeface="Arial" panose="020B0604020202020204" pitchFamily="34" charset="0"/>
                <a:cs typeface="Times New Roman" panose="02020603050405020304" pitchFamily="18" charset="0"/>
              </a:rPr>
              <a:t>1 </a:t>
            </a:r>
            <a:r>
              <a:rPr lang="en-US" altLang="en-US" sz="1400" i="1">
                <a:solidFill>
                  <a:srgbClr val="1F1F1F"/>
                </a:solidFill>
                <a:latin typeface="Arial" panose="020B0604020202020204" pitchFamily="34" charset="0"/>
                <a:cs typeface="Times New Roman" panose="02020603050405020304" pitchFamily="18" charset="0"/>
              </a:rPr>
              <a:t>David Phelan , BSc ,</a:t>
            </a:r>
            <a:r>
              <a:rPr lang="en-US" altLang="en-US" sz="1400" i="1" baseline="30000">
                <a:solidFill>
                  <a:srgbClr val="1F1F1F"/>
                </a:solidFill>
                <a:latin typeface="Arial" panose="020B0604020202020204" pitchFamily="34" charset="0"/>
                <a:cs typeface="Times New Roman" panose="02020603050405020304" pitchFamily="18" charset="0"/>
              </a:rPr>
              <a:t>3</a:t>
            </a:r>
            <a:r>
              <a:rPr lang="en-US" altLang="en-US" sz="1400" i="1">
                <a:solidFill>
                  <a:srgbClr val="1F1F1F"/>
                </a:solidFill>
                <a:latin typeface="Arial" panose="020B0604020202020204" pitchFamily="34" charset="0"/>
                <a:cs typeface="Times New Roman" panose="02020603050405020304" pitchFamily="18" charset="0"/>
              </a:rPr>
              <a:t> Karsten Goemann, PhD ,</a:t>
            </a:r>
            <a:r>
              <a:rPr lang="en-US" altLang="en-US" sz="1400" i="1" baseline="30000">
                <a:solidFill>
                  <a:srgbClr val="1F1F1F"/>
                </a:solidFill>
                <a:latin typeface="Arial" panose="020B0604020202020204" pitchFamily="34" charset="0"/>
                <a:cs typeface="Times New Roman" panose="02020603050405020304" pitchFamily="18" charset="0"/>
              </a:rPr>
              <a:t>4</a:t>
            </a:r>
            <a:r>
              <a:rPr lang="en-US" altLang="en-US" sz="1400" i="1">
                <a:solidFill>
                  <a:srgbClr val="1F1F1F"/>
                </a:solidFill>
                <a:latin typeface="Arial" panose="020B0604020202020204" pitchFamily="34" charset="0"/>
                <a:cs typeface="Times New Roman" panose="02020603050405020304" pitchFamily="18" charset="0"/>
              </a:rPr>
              <a:t> Zachary </a:t>
            </a:r>
            <a:r>
              <a:rPr lang="en-US" altLang="en-US" sz="1400">
                <a:solidFill>
                  <a:srgbClr val="1F1F1F"/>
                </a:solidFill>
                <a:latin typeface="Arial" panose="020B0604020202020204" pitchFamily="34" charset="0"/>
                <a:cs typeface="Times New Roman" panose="02020603050405020304" pitchFamily="18" charset="0"/>
              </a:rPr>
              <a:t>E. </a:t>
            </a:r>
            <a:r>
              <a:rPr lang="en-US" altLang="en-US" sz="1400" i="1">
                <a:solidFill>
                  <a:srgbClr val="1F1F1F"/>
                </a:solidFill>
                <a:latin typeface="Arial" panose="020B0604020202020204" pitchFamily="34" charset="0"/>
                <a:cs typeface="Times New Roman" panose="02020603050405020304" pitchFamily="18" charset="0"/>
              </a:rPr>
              <a:t>McPherson , BMedSci ,</a:t>
            </a:r>
            <a:r>
              <a:rPr lang="en-US" altLang="en-US" sz="1400" i="1" baseline="30000">
                <a:solidFill>
                  <a:srgbClr val="1F1F1F"/>
                </a:solidFill>
                <a:latin typeface="Arial" panose="020B0604020202020204" pitchFamily="34" charset="0"/>
                <a:cs typeface="Times New Roman" panose="02020603050405020304" pitchFamily="18" charset="0"/>
              </a:rPr>
              <a:t>2</a:t>
            </a:r>
            <a:r>
              <a:rPr lang="en-US" altLang="en-US" sz="1400" i="1">
                <a:solidFill>
                  <a:srgbClr val="1F1F1F"/>
                </a:solidFill>
                <a:latin typeface="Arial" panose="020B0604020202020204" pitchFamily="34" charset="0"/>
                <a:cs typeface="Times New Roman" panose="02020603050405020304" pitchFamily="18" charset="0"/>
              </a:rPr>
              <a:t> Brendan ]. Vote , </a:t>
            </a:r>
            <a:r>
              <a:rPr lang="en-US" altLang="en-US" sz="1400">
                <a:solidFill>
                  <a:srgbClr val="1F1F1F"/>
                </a:solidFill>
                <a:latin typeface="Arial" panose="020B0604020202020204" pitchFamily="34" charset="0"/>
                <a:cs typeface="Times New Roman" panose="02020603050405020304" pitchFamily="18" charset="0"/>
              </a:rPr>
              <a:t>FRANZC0 1</a:t>
            </a:r>
            <a:endParaRPr lang="en-US" altLang="en-US" sz="1400" i="1">
              <a:latin typeface="Arial" panose="020B0604020202020204" pitchFamily="34" charset="0"/>
              <a:cs typeface="Times New Roman" panose="02020603050405020304" pitchFamily="18" charset="0"/>
            </a:endParaRPr>
          </a:p>
          <a:p>
            <a:endParaRPr lang="en-US" altLang="en-US" sz="1400" i="1">
              <a:solidFill>
                <a:srgbClr val="1F1F1F"/>
              </a:solidFill>
              <a:latin typeface="Arial" panose="020B0604020202020204" pitchFamily="34" charset="0"/>
              <a:cs typeface="Times New Roman" panose="02020603050405020304" pitchFamily="18" charset="0"/>
            </a:endParaRPr>
          </a:p>
          <a:p>
            <a:r>
              <a:rPr lang="en-US" altLang="en-US" b="1" i="1">
                <a:solidFill>
                  <a:srgbClr val="1F1F1F"/>
                </a:solidFill>
                <a:latin typeface="Arial" panose="020B0604020202020204" pitchFamily="34" charset="0"/>
                <a:cs typeface="Times New Roman" panose="02020603050405020304" pitchFamily="18" charset="0"/>
              </a:rPr>
              <a:t>Objective: </a:t>
            </a:r>
            <a:r>
              <a:rPr lang="en-US" altLang="en-US">
                <a:solidFill>
                  <a:srgbClr val="1F1F1F"/>
                </a:solidFill>
                <a:latin typeface="Arial" panose="020B0604020202020204" pitchFamily="34" charset="0"/>
                <a:cs typeface="Times New Roman" panose="02020603050405020304" pitchFamily="18" charset="0"/>
              </a:rPr>
              <a:t>To compare the incidence of anterior capsular tears after femtosecond laser-assisted cataract surgery (FLACS) versus phacoemulsification cataract surgery (PCS) and to assess the ultrastructural features of anterior capsulotomy specimens (FLACS and PCS) using electron microscopy.</a:t>
            </a:r>
            <a:endParaRPr lang="en-US" altLang="en-US">
              <a:latin typeface="Arial" panose="020B0604020202020204" pitchFamily="34" charset="0"/>
            </a:endParaRPr>
          </a:p>
        </p:txBody>
      </p:sp>
      <p:sp>
        <p:nvSpPr>
          <p:cNvPr id="7174" name="Rectangle 11"/>
          <p:cNvSpPr>
            <a:spLocks noChangeArrowheads="1"/>
          </p:cNvSpPr>
          <p:nvPr/>
        </p:nvSpPr>
        <p:spPr bwMode="auto">
          <a:xfrm>
            <a:off x="1327150" y="3965575"/>
            <a:ext cx="9437688"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42875">
              <a:tabLst>
                <a:tab pos="1133475" algn="l"/>
              </a:tabLst>
              <a:defRPr>
                <a:solidFill>
                  <a:schemeClr val="tx1"/>
                </a:solidFill>
                <a:latin typeface="Calibri" panose="020F0502020204030204" pitchFamily="34" charset="0"/>
              </a:defRPr>
            </a:lvl1pPr>
            <a:lvl2pPr marL="742950" indent="-285750">
              <a:tabLst>
                <a:tab pos="1133475" algn="l"/>
              </a:tabLst>
              <a:defRPr>
                <a:solidFill>
                  <a:schemeClr val="tx1"/>
                </a:solidFill>
                <a:latin typeface="Calibri" panose="020F0502020204030204" pitchFamily="34" charset="0"/>
              </a:defRPr>
            </a:lvl2pPr>
            <a:lvl3pPr marL="1143000" indent="-228600">
              <a:tabLst>
                <a:tab pos="1133475" algn="l"/>
              </a:tabLst>
              <a:defRPr>
                <a:solidFill>
                  <a:schemeClr val="tx1"/>
                </a:solidFill>
                <a:latin typeface="Calibri" panose="020F0502020204030204" pitchFamily="34" charset="0"/>
              </a:defRPr>
            </a:lvl3pPr>
            <a:lvl4pPr marL="1600200" indent="-228600">
              <a:tabLst>
                <a:tab pos="1133475" algn="l"/>
              </a:tabLst>
              <a:defRPr>
                <a:solidFill>
                  <a:schemeClr val="tx1"/>
                </a:solidFill>
                <a:latin typeface="Calibri" panose="020F0502020204030204" pitchFamily="34" charset="0"/>
              </a:defRPr>
            </a:lvl4pPr>
            <a:lvl5pPr marL="2057400" indent="-228600">
              <a:tabLst>
                <a:tab pos="1133475" algn="l"/>
              </a:tabLst>
              <a:defRPr>
                <a:solidFill>
                  <a:schemeClr val="tx1"/>
                </a:solidFill>
                <a:latin typeface="Calibri" panose="020F0502020204030204" pitchFamily="34" charset="0"/>
              </a:defRPr>
            </a:lvl5pPr>
            <a:lvl6pPr marL="2514600" indent="-228600" fontAlgn="base">
              <a:spcBef>
                <a:spcPct val="0"/>
              </a:spcBef>
              <a:spcAft>
                <a:spcPct val="0"/>
              </a:spcAft>
              <a:tabLst>
                <a:tab pos="1133475" algn="l"/>
              </a:tabLst>
              <a:defRPr>
                <a:solidFill>
                  <a:schemeClr val="tx1"/>
                </a:solidFill>
                <a:latin typeface="Calibri" panose="020F0502020204030204" pitchFamily="34" charset="0"/>
              </a:defRPr>
            </a:lvl6pPr>
            <a:lvl7pPr marL="2971800" indent="-228600" fontAlgn="base">
              <a:spcBef>
                <a:spcPct val="0"/>
              </a:spcBef>
              <a:spcAft>
                <a:spcPct val="0"/>
              </a:spcAft>
              <a:tabLst>
                <a:tab pos="1133475" algn="l"/>
              </a:tabLst>
              <a:defRPr>
                <a:solidFill>
                  <a:schemeClr val="tx1"/>
                </a:solidFill>
                <a:latin typeface="Calibri" panose="020F0502020204030204" pitchFamily="34" charset="0"/>
              </a:defRPr>
            </a:lvl7pPr>
            <a:lvl8pPr marL="3429000" indent="-228600" fontAlgn="base">
              <a:spcBef>
                <a:spcPct val="0"/>
              </a:spcBef>
              <a:spcAft>
                <a:spcPct val="0"/>
              </a:spcAft>
              <a:tabLst>
                <a:tab pos="1133475" algn="l"/>
              </a:tabLst>
              <a:defRPr>
                <a:solidFill>
                  <a:schemeClr val="tx1"/>
                </a:solidFill>
                <a:latin typeface="Calibri" panose="020F0502020204030204" pitchFamily="34" charset="0"/>
              </a:defRPr>
            </a:lvl8pPr>
            <a:lvl9pPr marL="3886200" indent="-228600" fontAlgn="base">
              <a:spcBef>
                <a:spcPct val="0"/>
              </a:spcBef>
              <a:spcAft>
                <a:spcPct val="0"/>
              </a:spcAft>
              <a:tabLst>
                <a:tab pos="1133475" algn="l"/>
              </a:tabLst>
              <a:defRPr>
                <a:solidFill>
                  <a:schemeClr val="tx1"/>
                </a:solidFill>
                <a:latin typeface="Calibri" panose="020F0502020204030204" pitchFamily="34" charset="0"/>
              </a:defRPr>
            </a:lvl9pPr>
          </a:lstStyle>
          <a:p>
            <a:pPr algn="just"/>
            <a:r>
              <a:rPr lang="en-US" altLang="en-US" b="1" i="1" dirty="0">
                <a:solidFill>
                  <a:srgbClr val="1F1F1F"/>
                </a:solidFill>
                <a:latin typeface="Arial" panose="020B0604020202020204" pitchFamily="34" charset="0"/>
                <a:ea typeface="Times New Roman" panose="02020603050405020304" pitchFamily="18" charset="0"/>
                <a:cs typeface="Arial" panose="020B0604020202020204" pitchFamily="34" charset="0"/>
              </a:rPr>
              <a:t>Conclusions: </a:t>
            </a:r>
            <a:r>
              <a:rPr lang="en-US" altLang="en-US" dirty="0">
                <a:solidFill>
                  <a:srgbClr val="1F1F1F"/>
                </a:solidFill>
                <a:latin typeface="Arial" panose="020B0604020202020204" pitchFamily="34" charset="0"/>
                <a:ea typeface="Times New Roman" panose="02020603050405020304" pitchFamily="18" charset="0"/>
                <a:cs typeface="Arial" panose="020B0604020202020204" pitchFamily="34" charset="0"/>
              </a:rPr>
              <a:t>Laser anterior capsulotomy integrity seems to be compromised by postage-stamp perforations and additional aberrant pulses, possibly because of fixational eye movements. This can lead to an increased rate of anterior capsule tears, and extra care should be taken during surgery after femtosecond laser pretreatment has been performed. A learning curve may account for some of the increased complication rate with FLACS. However, the SEM features raise safety concerns for capsular integrity after FLACS and warrant further investigation.</a:t>
            </a:r>
          </a:p>
          <a:p>
            <a:pPr algn="just"/>
            <a:endParaRPr lang="en-US" altLang="en-US" dirty="0">
              <a:solidFill>
                <a:srgbClr val="1F1F1F"/>
              </a:solidFill>
              <a:latin typeface="Arial" panose="020B0604020202020204" pitchFamily="34" charset="0"/>
              <a:ea typeface="Times New Roman" panose="02020603050405020304" pitchFamily="18" charset="0"/>
              <a:cs typeface="Arial" panose="020B0604020202020204" pitchFamily="34" charset="0"/>
            </a:endParaRPr>
          </a:p>
          <a:p>
            <a:pPr algn="just"/>
            <a:r>
              <a:rPr lang="en-US" altLang="en-US" sz="1400" i="1" dirty="0">
                <a:solidFill>
                  <a:srgbClr val="1F1F1F"/>
                </a:solidFill>
                <a:latin typeface="Arial" panose="020B0604020202020204" pitchFamily="34" charset="0"/>
                <a:ea typeface="Calibri" panose="020F0502020204030204" pitchFamily="34" charset="0"/>
                <a:cs typeface="Arial" panose="020B0604020202020204" pitchFamily="34" charset="0"/>
              </a:rPr>
              <a:t>Ophthalmology </a:t>
            </a:r>
            <a:r>
              <a:rPr lang="en-US" altLang="en-US" sz="1400" i="1" dirty="0">
                <a:solidFill>
                  <a:srgbClr val="1F1F1F"/>
                </a:solidFill>
                <a:latin typeface="Arial" panose="020B0604020202020204" pitchFamily="34" charset="0"/>
                <a:ea typeface="Calibri" panose="020F0502020204030204" pitchFamily="34" charset="0"/>
                <a:cs typeface="Times New Roman" panose="02020603050405020304" pitchFamily="18" charset="0"/>
              </a:rPr>
              <a:t>2013;.:1-8 </a:t>
            </a:r>
            <a:r>
              <a:rPr lang="en-US" altLang="en-US" sz="1400" dirty="0">
                <a:solidFill>
                  <a:srgbClr val="1F1F1F"/>
                </a:solidFill>
                <a:latin typeface="Arial" panose="020B0604020202020204" pitchFamily="34" charset="0"/>
                <a:ea typeface="Calibri" panose="020F0502020204030204" pitchFamily="34" charset="0"/>
                <a:cs typeface="Times New Roman" panose="02020603050405020304" pitchFamily="18" charset="0"/>
              </a:rPr>
              <a:t>© </a:t>
            </a:r>
            <a:r>
              <a:rPr lang="en-US" altLang="en-US" sz="1400" i="1" dirty="0">
                <a:solidFill>
                  <a:srgbClr val="1F1F1F"/>
                </a:solidFill>
                <a:latin typeface="Arial" panose="020B0604020202020204" pitchFamily="34" charset="0"/>
                <a:ea typeface="Calibri" panose="020F0502020204030204" pitchFamily="34" charset="0"/>
                <a:cs typeface="Times New Roman" panose="02020603050405020304" pitchFamily="18" charset="0"/>
              </a:rPr>
              <a:t>2013 </a:t>
            </a:r>
            <a:r>
              <a:rPr lang="en-US" altLang="en-US" sz="1400" i="1" dirty="0">
                <a:solidFill>
                  <a:srgbClr val="1F1F1F"/>
                </a:solidFill>
                <a:latin typeface="Arial" panose="020B0604020202020204" pitchFamily="34" charset="0"/>
                <a:ea typeface="Calibri" panose="020F0502020204030204" pitchFamily="34" charset="0"/>
                <a:cs typeface="Arial" panose="020B0604020202020204" pitchFamily="34" charset="0"/>
              </a:rPr>
              <a:t>by the American Academy  of Ophthalmology.</a:t>
            </a:r>
            <a:endParaRPr lang="en-US" altLang="en-US" sz="1400" dirty="0">
              <a:solidFill>
                <a:srgbClr val="1F1F1F"/>
              </a:solidFill>
              <a:latin typeface="Arial" panose="020B0604020202020204" pitchFamily="34" charset="0"/>
              <a:cs typeface="Arial" panose="020B0604020202020204" pitchFamily="34" charset="0"/>
            </a:endParaRPr>
          </a:p>
          <a:p>
            <a:pPr algn="just"/>
            <a:endParaRPr lang="en-US" altLang="en-US"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0643" y="297071"/>
            <a:ext cx="8534400" cy="1507067"/>
          </a:xfrm>
        </p:spPr>
        <p:txBody>
          <a:bodyPr/>
          <a:lstStyle/>
          <a:p>
            <a:r>
              <a:rPr lang="en-US" altLang="en-US" dirty="0"/>
              <a:t>2013</a:t>
            </a:r>
          </a:p>
        </p:txBody>
      </p:sp>
      <p:sp>
        <p:nvSpPr>
          <p:cNvPr id="8195" name="Content Placeholder 2"/>
          <p:cNvSpPr>
            <a:spLocks noGrp="1"/>
          </p:cNvSpPr>
          <p:nvPr>
            <p:ph idx="1"/>
          </p:nvPr>
        </p:nvSpPr>
        <p:spPr>
          <a:xfrm>
            <a:off x="684212" y="978763"/>
            <a:ext cx="8534400" cy="3615267"/>
          </a:xfrm>
        </p:spPr>
        <p:txBody>
          <a:bodyPr/>
          <a:lstStyle/>
          <a:p>
            <a:pPr>
              <a:buFont typeface="Arial" panose="020B0604020202020204" pitchFamily="34" charset="0"/>
              <a:buNone/>
            </a:pPr>
            <a:endParaRPr lang="en-US" altLang="en-US" dirty="0">
              <a:solidFill>
                <a:schemeClr val="bg1"/>
              </a:solidFill>
            </a:endParaRPr>
          </a:p>
          <a:p>
            <a:r>
              <a:rPr lang="en-US" altLang="en-US" dirty="0">
                <a:solidFill>
                  <a:schemeClr val="bg1"/>
                </a:solidFill>
              </a:rPr>
              <a:t>A 1626 patients: Anterior capsular tears occurred 15/804 FLACS (1.87%) vs 1/822 PCS (0.12%)</a:t>
            </a:r>
          </a:p>
          <a:p>
            <a:r>
              <a:rPr lang="en-US" altLang="en-US" dirty="0">
                <a:solidFill>
                  <a:schemeClr val="bg1"/>
                </a:solidFill>
              </a:rPr>
              <a:t>B. 7 cases of anterior capsular tears in FLACS extended  posteriorly</a:t>
            </a:r>
          </a:p>
          <a:p>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5653089" y="79375"/>
            <a:ext cx="887079" cy="309958"/>
          </a:xfrm>
          <a:custGeom>
            <a:avLst/>
            <a:gdLst>
              <a:gd name="T0" fmla="*/ 884237 w 21600"/>
              <a:gd name="T1" fmla="*/ 153194 h 21600"/>
              <a:gd name="T2" fmla="*/ 442119 w 21600"/>
              <a:gd name="T3" fmla="*/ 306388 h 21600"/>
              <a:gd name="T4" fmla="*/ 0 w 21600"/>
              <a:gd name="T5" fmla="*/ 153194 h 21600"/>
              <a:gd name="T6" fmla="*/ 442119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FFFF"/>
                </a:solidFill>
              </a:rPr>
              <a:t>Figure 2 </a:t>
            </a:r>
          </a:p>
        </p:txBody>
      </p:sp>
      <p:pic>
        <p:nvPicPr>
          <p:cNvPr id="51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886" y="536971"/>
            <a:ext cx="10246591" cy="383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6"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919887" y="4516834"/>
            <a:ext cx="10440840" cy="1380506"/>
          </a:xfrm>
          <a:prstGeom prst="rect">
            <a:avLst/>
          </a:prstGeom>
          <a:noFill/>
        </p:spPr>
        <p:txBody>
          <a:bodyPr wrap="square" rtlCol="0">
            <a:spAutoFit/>
          </a:bodyPr>
          <a:lstStyle/>
          <a:p>
            <a:pPr marL="215900" indent="-214313" eaLnBrk="1">
              <a:lnSpc>
                <a:spcPct val="93000"/>
              </a:lnSpc>
              <a:tabLst>
                <a:tab pos="723900" algn="l"/>
                <a:tab pos="1447800" algn="l"/>
                <a:tab pos="2171700" algn="l"/>
                <a:tab pos="2895600" algn="l"/>
                <a:tab pos="3619500" algn="l"/>
                <a:tab pos="4343400" algn="l"/>
                <a:tab pos="5067300" algn="l"/>
                <a:tab pos="5791200" algn="l"/>
              </a:tabLst>
            </a:pPr>
            <a:r>
              <a:rPr lang="en-US" altLang="en-US" sz="1800" b="1" dirty="0">
                <a:latin typeface="Arial" panose="020B0604020202020204" pitchFamily="34" charset="0"/>
                <a:cs typeface="IPAMincho" charset="0"/>
              </a:rPr>
              <a:t>A</a:t>
            </a:r>
            <a:r>
              <a:rPr lang="en-US" altLang="en-US" sz="1800" dirty="0">
                <a:latin typeface="Arial" panose="020B0604020202020204" pitchFamily="34" charset="0"/>
                <a:cs typeface="IPAMincho" charset="0"/>
              </a:rPr>
              <a:t>, Irregular structure of the capsule edge from the </a:t>
            </a:r>
            <a:r>
              <a:rPr lang="en-US" altLang="en-US" sz="1800" dirty="0" err="1">
                <a:latin typeface="Arial" panose="020B0604020202020204" pitchFamily="34" charset="0"/>
                <a:cs typeface="IPAMincho" charset="0"/>
              </a:rPr>
              <a:t>Catalys</a:t>
            </a:r>
            <a:r>
              <a:rPr lang="en-US" altLang="en-US" sz="1800" dirty="0">
                <a:latin typeface="Arial" panose="020B0604020202020204" pitchFamily="34" charset="0"/>
                <a:cs typeface="IPAMincho" charset="0"/>
              </a:rPr>
              <a:t> femtosecond laser (</a:t>
            </a:r>
            <a:r>
              <a:rPr lang="en-US" altLang="en-US" sz="1800" dirty="0" err="1">
                <a:latin typeface="Arial" panose="020B0604020202020204" pitchFamily="34" charset="0"/>
                <a:cs typeface="IPAMincho" charset="0"/>
              </a:rPr>
              <a:t>OptiMedica</a:t>
            </a:r>
            <a:r>
              <a:rPr lang="en-US" altLang="en-US" sz="1800" dirty="0">
                <a:latin typeface="Arial" panose="020B0604020202020204" pitchFamily="34" charset="0"/>
                <a:cs typeface="IPAMincho" charset="0"/>
              </a:rPr>
              <a:t>, Sunnyvale, CA). Note also the apparently misplaced laser pulses (white arrows) on the smooth surface of the anterior capsule measuring less than 2 </a:t>
            </a:r>
            <a:r>
              <a:rPr lang="en-US" altLang="en-US" sz="1800" dirty="0" err="1">
                <a:latin typeface="Arial" panose="020B0604020202020204" pitchFamily="34" charset="0"/>
                <a:cs typeface="IPAMincho" charset="0"/>
              </a:rPr>
              <a:t>μm</a:t>
            </a:r>
            <a:r>
              <a:rPr lang="en-US" altLang="en-US" sz="1800" dirty="0">
                <a:latin typeface="Arial" panose="020B0604020202020204" pitchFamily="34" charset="0"/>
                <a:cs typeface="IPAMincho" charset="0"/>
              </a:rPr>
              <a:t> across (original magnification, ×10 000). </a:t>
            </a:r>
            <a:r>
              <a:rPr lang="en-US" altLang="en-US" sz="1800" b="1" dirty="0">
                <a:latin typeface="Arial" panose="020B0604020202020204" pitchFamily="34" charset="0"/>
                <a:cs typeface="IPAMincho" charset="0"/>
              </a:rPr>
              <a:t>B</a:t>
            </a:r>
            <a:r>
              <a:rPr lang="en-US" altLang="en-US" sz="1800" dirty="0">
                <a:latin typeface="Arial" panose="020B0604020202020204" pitchFamily="34" charset="0"/>
                <a:cs typeface="IPAMincho" charset="0"/>
              </a:rPr>
              <a:t>, Similar structure at the same magnification of the capsule edge from the </a:t>
            </a:r>
            <a:r>
              <a:rPr lang="en-US" altLang="en-US" sz="1800" dirty="0" err="1">
                <a:latin typeface="Arial" panose="020B0604020202020204" pitchFamily="34" charset="0"/>
                <a:cs typeface="IPAMincho" charset="0"/>
              </a:rPr>
              <a:t>LensAR</a:t>
            </a:r>
            <a:r>
              <a:rPr lang="en-US" altLang="en-US" sz="1800" dirty="0">
                <a:latin typeface="Arial" panose="020B0604020202020204" pitchFamily="34" charset="0"/>
                <a:cs typeface="IPAMincho" charset="0"/>
              </a:rPr>
              <a:t> laser (original magnification, ×10 000).</a:t>
            </a:r>
          </a:p>
        </p:txBody>
      </p:sp>
    </p:spTree>
    <p:extLst>
      <p:ext uri="{BB962C8B-B14F-4D97-AF65-F5344CB8AC3E}">
        <p14:creationId xmlns:p14="http://schemas.microsoft.com/office/powerpoint/2010/main" val="176444069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noChangeArrowheads="1"/>
          </p:cNvSpPr>
          <p:nvPr/>
        </p:nvSpPr>
        <p:spPr bwMode="auto">
          <a:xfrm>
            <a:off x="5653089" y="79375"/>
            <a:ext cx="887079" cy="309958"/>
          </a:xfrm>
          <a:custGeom>
            <a:avLst/>
            <a:gdLst>
              <a:gd name="T0" fmla="*/ 884237 w 21600"/>
              <a:gd name="T1" fmla="*/ 153194 h 21600"/>
              <a:gd name="T2" fmla="*/ 442119 w 21600"/>
              <a:gd name="T3" fmla="*/ 306388 h 21600"/>
              <a:gd name="T4" fmla="*/ 0 w 21600"/>
              <a:gd name="T5" fmla="*/ 153194 h 21600"/>
              <a:gd name="T6" fmla="*/ 442119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Lst>
              <a:defRPr sz="1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FFFF"/>
                </a:solidFill>
              </a:rPr>
              <a:t>Figure 4 </a:t>
            </a:r>
          </a:p>
        </p:txBody>
      </p:sp>
      <p:pic>
        <p:nvPicPr>
          <p:cNvPr id="51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703" y="638572"/>
            <a:ext cx="10440786" cy="3904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6"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942152" y="4788979"/>
            <a:ext cx="10308952" cy="1122871"/>
          </a:xfrm>
          <a:prstGeom prst="rect">
            <a:avLst/>
          </a:prstGeom>
          <a:noFill/>
        </p:spPr>
        <p:txBody>
          <a:bodyPr wrap="square" rtlCol="0">
            <a:spAutoFit/>
          </a:bodyPr>
          <a:lstStyle/>
          <a:p>
            <a:pPr marL="215900" indent="-214313" eaLnBrk="1">
              <a:lnSpc>
                <a:spcPct val="93000"/>
              </a:lnSpc>
              <a:tabLst>
                <a:tab pos="723900" algn="l"/>
                <a:tab pos="1447800" algn="l"/>
                <a:tab pos="2171700" algn="l"/>
                <a:tab pos="2895600" algn="l"/>
                <a:tab pos="3619500" algn="l"/>
                <a:tab pos="4343400" algn="l"/>
                <a:tab pos="5067300" algn="l"/>
                <a:tab pos="5791200" algn="l"/>
              </a:tabLst>
            </a:pPr>
            <a:r>
              <a:rPr lang="en-US" altLang="en-US" sz="1800" b="1" dirty="0">
                <a:latin typeface="Arial" panose="020B0604020202020204" pitchFamily="34" charset="0"/>
                <a:cs typeface="IPAMincho" charset="0"/>
              </a:rPr>
              <a:t>A</a:t>
            </a:r>
            <a:r>
              <a:rPr lang="en-US" altLang="en-US" sz="1800" dirty="0">
                <a:latin typeface="Arial" panose="020B0604020202020204" pitchFamily="34" charset="0"/>
                <a:cs typeface="IPAMincho" charset="0"/>
              </a:rPr>
              <a:t>, Edge treated with the </a:t>
            </a:r>
            <a:r>
              <a:rPr lang="en-US" altLang="en-US" sz="1800" dirty="0" err="1">
                <a:latin typeface="Arial" panose="020B0604020202020204" pitchFamily="34" charset="0"/>
                <a:cs typeface="IPAMincho" charset="0"/>
              </a:rPr>
              <a:t>Catalys</a:t>
            </a:r>
            <a:r>
              <a:rPr lang="en-US" altLang="en-US" sz="1800" dirty="0">
                <a:latin typeface="Arial" panose="020B0604020202020204" pitchFamily="34" charset="0"/>
                <a:cs typeface="IPAMincho" charset="0"/>
              </a:rPr>
              <a:t> femtosecond laser (</a:t>
            </a:r>
            <a:r>
              <a:rPr lang="en-US" altLang="en-US" sz="1800" dirty="0" err="1">
                <a:latin typeface="Arial" panose="020B0604020202020204" pitchFamily="34" charset="0"/>
                <a:cs typeface="IPAMincho" charset="0"/>
              </a:rPr>
              <a:t>OptiMedica</a:t>
            </a:r>
            <a:r>
              <a:rPr lang="en-US" altLang="en-US" sz="1800" dirty="0">
                <a:latin typeface="Arial" panose="020B0604020202020204" pitchFamily="34" charset="0"/>
                <a:cs typeface="IPAMincho" charset="0"/>
              </a:rPr>
              <a:t>, Sunnyvale, CA) is serrated, resembling a micro–can-opener structure from the laser </a:t>
            </a:r>
            <a:r>
              <a:rPr lang="en-US" altLang="en-US" sz="1800" dirty="0" err="1">
                <a:latin typeface="Arial" panose="020B0604020202020204" pitchFamily="34" charset="0"/>
                <a:cs typeface="IPAMincho" charset="0"/>
              </a:rPr>
              <a:t>photodisruption</a:t>
            </a:r>
            <a:r>
              <a:rPr lang="en-US" altLang="en-US" sz="1800" dirty="0">
                <a:latin typeface="Arial" panose="020B0604020202020204" pitchFamily="34" charset="0"/>
                <a:cs typeface="IPAMincho" charset="0"/>
              </a:rPr>
              <a:t>, each estimated here to be just less than 2 </a:t>
            </a:r>
            <a:r>
              <a:rPr lang="en-US" altLang="en-US" sz="1800" dirty="0" err="1">
                <a:latin typeface="Arial" panose="020B0604020202020204" pitchFamily="34" charset="0"/>
                <a:cs typeface="IPAMincho" charset="0"/>
              </a:rPr>
              <a:t>μm</a:t>
            </a:r>
            <a:r>
              <a:rPr lang="en-US" altLang="en-US" sz="1800" dirty="0">
                <a:latin typeface="Arial" panose="020B0604020202020204" pitchFamily="34" charset="0"/>
                <a:cs typeface="IPAMincho" charset="0"/>
              </a:rPr>
              <a:t> across (original magnification, ×10 000). </a:t>
            </a:r>
            <a:r>
              <a:rPr lang="en-US" altLang="en-US" sz="1800" b="1" dirty="0">
                <a:latin typeface="Arial" panose="020B0604020202020204" pitchFamily="34" charset="0"/>
                <a:cs typeface="IPAMincho" charset="0"/>
              </a:rPr>
              <a:t>B</a:t>
            </a:r>
            <a:r>
              <a:rPr lang="en-US" altLang="en-US" sz="1800" dirty="0">
                <a:latin typeface="Arial" panose="020B0604020202020204" pitchFamily="34" charset="0"/>
                <a:cs typeface="IPAMincho" charset="0"/>
              </a:rPr>
              <a:t>, Manually torn capsule (original magnification, ×10 000).</a:t>
            </a:r>
          </a:p>
        </p:txBody>
      </p:sp>
    </p:spTree>
    <p:extLst>
      <p:ext uri="{BB962C8B-B14F-4D97-AF65-F5344CB8AC3E}">
        <p14:creationId xmlns:p14="http://schemas.microsoft.com/office/powerpoint/2010/main" val="4157062496"/>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1017588" y="2222500"/>
            <a:ext cx="9634537" cy="365125"/>
            <a:chOff x="0" y="0"/>
            <a:chExt cx="4119" cy="44"/>
          </a:xfrm>
        </p:grpSpPr>
        <p:grpSp>
          <p:nvGrpSpPr>
            <p:cNvPr id="9223" name="Group 8"/>
            <p:cNvGrpSpPr>
              <a:grpSpLocks/>
            </p:cNvGrpSpPr>
            <p:nvPr/>
          </p:nvGrpSpPr>
          <p:grpSpPr bwMode="auto">
            <a:xfrm>
              <a:off x="22" y="22"/>
              <a:ext cx="4076" cy="2"/>
              <a:chOff x="22" y="22"/>
              <a:chExt cx="4076" cy="2"/>
            </a:xfrm>
          </p:grpSpPr>
          <p:sp>
            <p:nvSpPr>
              <p:cNvPr id="9224" name="Freeform 9"/>
              <p:cNvSpPr>
                <a:spLocks/>
              </p:cNvSpPr>
              <p:nvPr/>
            </p:nvSpPr>
            <p:spPr bwMode="auto">
              <a:xfrm>
                <a:off x="22" y="22"/>
                <a:ext cx="4076" cy="2"/>
              </a:xfrm>
              <a:custGeom>
                <a:avLst/>
                <a:gdLst>
                  <a:gd name="T0" fmla="*/ 0 w 4076"/>
                  <a:gd name="T1" fmla="*/ 0 h 2"/>
                  <a:gd name="T2" fmla="*/ 4075 w 4076"/>
                  <a:gd name="T3" fmla="*/ 0 h 2"/>
                  <a:gd name="T4" fmla="*/ 0 60000 65536"/>
                  <a:gd name="T5" fmla="*/ 0 60000 65536"/>
                </a:gdLst>
                <a:ahLst/>
                <a:cxnLst>
                  <a:cxn ang="T4">
                    <a:pos x="T0" y="T1"/>
                  </a:cxn>
                  <a:cxn ang="T5">
                    <a:pos x="T2" y="T3"/>
                  </a:cxn>
                </a:cxnLst>
                <a:rect l="0" t="0" r="r" b="b"/>
                <a:pathLst>
                  <a:path w="4076" h="2">
                    <a:moveTo>
                      <a:pt x="0" y="0"/>
                    </a:moveTo>
                    <a:lnTo>
                      <a:pt x="4075" y="0"/>
                    </a:lnTo>
                  </a:path>
                </a:pathLst>
              </a:custGeom>
              <a:noFill/>
              <a:ln w="27432">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Arial" panose="020B0604020202020204" pitchFamily="34" charset="0"/>
                </a:endParaRPr>
              </a:p>
            </p:txBody>
          </p:sp>
        </p:grpSp>
      </p:grpSp>
      <p:sp>
        <p:nvSpPr>
          <p:cNvPr id="9219" name="Rectangle 10"/>
          <p:cNvSpPr>
            <a:spLocks noChangeArrowheads="1"/>
          </p:cNvSpPr>
          <p:nvPr/>
        </p:nvSpPr>
        <p:spPr bwMode="auto">
          <a:xfrm>
            <a:off x="1017588" y="177800"/>
            <a:ext cx="10069512"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Femtosecond laser-assisted cataract surgery versus standard phacoemulsification cataract surgery: Outcomes and safety in more than 4000 cases at a single center</a:t>
            </a:r>
          </a:p>
          <a:p>
            <a:pPr algn="ctr"/>
            <a:endParaRPr lang="en-US" altLang="en-US" sz="2800" b="1" dirty="0">
              <a:latin typeface="Times New Roman" panose="02020603050405020304" pitchFamily="18" charset="0"/>
              <a:ea typeface="Calibri" panose="020F0502020204030204" pitchFamily="34" charset="0"/>
              <a:cs typeface="Times New Roman" panose="02020603050405020304" pitchFamily="18" charset="0"/>
            </a:endParaRPr>
          </a:p>
          <a:p>
            <a:r>
              <a:rPr lang="en-US" altLang="en-US" sz="1400" dirty="0">
                <a:solidFill>
                  <a:srgbClr val="232323"/>
                </a:solidFill>
                <a:latin typeface="Arial" panose="020B0604020202020204" pitchFamily="34" charset="0"/>
                <a:ea typeface="Calibri" panose="020F0502020204030204" pitchFamily="34" charset="0"/>
                <a:cs typeface="Times New Roman" panose="02020603050405020304" pitchFamily="18" charset="0"/>
              </a:rPr>
              <a:t>Robin G. </a:t>
            </a:r>
            <a:r>
              <a:rPr lang="en-US" altLang="en-US" sz="1400" dirty="0" err="1">
                <a:solidFill>
                  <a:srgbClr val="232323"/>
                </a:solidFill>
                <a:latin typeface="Arial" panose="020B0604020202020204" pitchFamily="34" charset="0"/>
                <a:ea typeface="Calibri" panose="020F0502020204030204" pitchFamily="34" charset="0"/>
                <a:cs typeface="Times New Roman" panose="02020603050405020304" pitchFamily="18" charset="0"/>
              </a:rPr>
              <a:t>Abell</a:t>
            </a:r>
            <a:r>
              <a:rPr lang="en-US" altLang="en-US" sz="1400" dirty="0">
                <a:solidFill>
                  <a:srgbClr val="232323"/>
                </a:solidFill>
                <a:latin typeface="Arial" panose="020B0604020202020204" pitchFamily="34" charset="0"/>
                <a:ea typeface="Calibri" panose="020F0502020204030204" pitchFamily="34" charset="0"/>
                <a:cs typeface="Times New Roman" panose="02020603050405020304" pitchFamily="18" charset="0"/>
              </a:rPr>
              <a:t>, MB BS, Erica Darian-Smith, Jeffrey B</a:t>
            </a:r>
            <a:r>
              <a:rPr lang="en-US" altLang="en-US" sz="1400" dirty="0">
                <a:solidFill>
                  <a:srgbClr val="424242"/>
                </a:solidFill>
                <a:latin typeface="Arial" panose="020B0604020202020204" pitchFamily="34" charset="0"/>
                <a:ea typeface="Calibri" panose="020F0502020204030204" pitchFamily="34" charset="0"/>
                <a:cs typeface="Times New Roman" panose="02020603050405020304" pitchFamily="18" charset="0"/>
              </a:rPr>
              <a:t>. </a:t>
            </a:r>
            <a:r>
              <a:rPr lang="en-US" altLang="en-US" sz="1400" dirty="0" err="1">
                <a:solidFill>
                  <a:srgbClr val="232323"/>
                </a:solidFill>
                <a:latin typeface="Arial" panose="020B0604020202020204" pitchFamily="34" charset="0"/>
                <a:ea typeface="Calibri" panose="020F0502020204030204" pitchFamily="34" charset="0"/>
                <a:cs typeface="Times New Roman" panose="02020603050405020304" pitchFamily="18" charset="0"/>
              </a:rPr>
              <a:t>Kan</a:t>
            </a:r>
            <a:r>
              <a:rPr lang="en-US" altLang="en-US" sz="1400" dirty="0">
                <a:solidFill>
                  <a:srgbClr val="232323"/>
                </a:solidFill>
                <a:latin typeface="Arial" panose="020B0604020202020204" pitchFamily="34" charset="0"/>
                <a:ea typeface="Calibri" panose="020F0502020204030204" pitchFamily="34" charset="0"/>
                <a:cs typeface="Times New Roman" panose="02020603050405020304" pitchFamily="18" charset="0"/>
              </a:rPr>
              <a:t>, MB BS, Penelope L. Allen, PhD, Shaun Y.P. Ewe, MB BS, Brendan J. Vote, FRANZCO</a:t>
            </a: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9220" name="Rectangle 11"/>
          <p:cNvSpPr>
            <a:spLocks noChangeArrowheads="1"/>
          </p:cNvSpPr>
          <p:nvPr/>
        </p:nvSpPr>
        <p:spPr bwMode="auto">
          <a:xfrm>
            <a:off x="1017588" y="4496158"/>
            <a:ext cx="110799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00" dirty="0">
                <a:latin typeface="Arial" panose="020B0604020202020204" pitchFamily="34" charset="0"/>
                <a:ea typeface="Calibri" panose="020F0502020204030204" pitchFamily="34" charset="0"/>
                <a:cs typeface="Times New Roman" panose="02020603050405020304" pitchFamily="18" charset="0"/>
              </a:rPr>
              <a:t>	</a:t>
            </a: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9221" name="Rectangle 12"/>
          <p:cNvSpPr>
            <a:spLocks noChangeArrowheads="1"/>
          </p:cNvSpPr>
          <p:nvPr/>
        </p:nvSpPr>
        <p:spPr bwMode="auto">
          <a:xfrm>
            <a:off x="815975" y="3518808"/>
            <a:ext cx="12393613"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0" dirty="0">
                <a:latin typeface="Arial" panose="020B0604020202020204" pitchFamily="34" charset="0"/>
                <a:ea typeface="Calibri" panose="020F0502020204030204" pitchFamily="34" charset="0"/>
                <a:cs typeface="Times New Roman" panose="02020603050405020304" pitchFamily="18" charset="0"/>
              </a:rPr>
              <a:t>	</a:t>
            </a: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9222" name="Rectangle 13"/>
          <p:cNvSpPr>
            <a:spLocks noChangeArrowheads="1"/>
          </p:cNvSpPr>
          <p:nvPr/>
        </p:nvSpPr>
        <p:spPr bwMode="auto">
          <a:xfrm>
            <a:off x="95250" y="2405063"/>
            <a:ext cx="10507663"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8070" tIns="79350" rIns="0" bIns="0" anchor="ctr">
            <a:spAutoFit/>
          </a:bodyPr>
          <a:lstStyle>
            <a:lvl1pPr indent="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endParaRPr lang="en-US" altLang="en-US" sz="1400" b="1" dirty="0">
              <a:solidFill>
                <a:srgbClr val="232323"/>
              </a:solidFill>
              <a:latin typeface="Arial" panose="020B0604020202020204" pitchFamily="34" charset="0"/>
              <a:ea typeface="Arial" panose="020B0604020202020204" pitchFamily="34" charset="0"/>
              <a:cs typeface="Times New Roman" panose="02020603050405020304" pitchFamily="18" charset="0"/>
            </a:endParaRPr>
          </a:p>
          <a:p>
            <a:r>
              <a:rPr lang="en-US" altLang="en-US" b="1" i="1" dirty="0">
                <a:solidFill>
                  <a:srgbClr val="232323"/>
                </a:solidFill>
                <a:latin typeface="Arial" panose="020B0604020202020204" pitchFamily="34" charset="0"/>
                <a:ea typeface="Arial" panose="020B0604020202020204" pitchFamily="34" charset="0"/>
                <a:cs typeface="Times New Roman" panose="02020603050405020304" pitchFamily="18" charset="0"/>
              </a:rPr>
              <a:t>Purpose: </a:t>
            </a:r>
            <a:r>
              <a:rPr lang="en-US" altLang="en-US" dirty="0">
                <a:solidFill>
                  <a:srgbClr val="232323"/>
                </a:solidFill>
                <a:latin typeface="Arial" panose="020B0604020202020204" pitchFamily="34" charset="0"/>
                <a:ea typeface="Arial" panose="020B0604020202020204" pitchFamily="34" charset="0"/>
                <a:cs typeface="Times New Roman" panose="02020603050405020304" pitchFamily="18" charset="0"/>
              </a:rPr>
              <a:t>To compare the intraoperative complications and safety of femtosecond laser-assisted cataract surgery and conventional phacoemulsification cataract surgery.</a:t>
            </a:r>
            <a:endParaRPr lang="en-US" altLang="en-US" dirty="0">
              <a:latin typeface="Arial" panose="020B0604020202020204" pitchFamily="34" charset="0"/>
              <a:ea typeface="Arial" panose="020B0604020202020204" pitchFamily="34" charset="0"/>
              <a:cs typeface="Times New Roman" panose="02020603050405020304" pitchFamily="18" charset="0"/>
            </a:endParaRPr>
          </a:p>
          <a:p>
            <a:endParaRPr lang="en-US" altLang="en-US" b="1" dirty="0">
              <a:solidFill>
                <a:srgbClr val="232323"/>
              </a:solidFill>
              <a:latin typeface="Arial" panose="020B0604020202020204" pitchFamily="34" charset="0"/>
              <a:ea typeface="Calibri" panose="020F0502020204030204" pitchFamily="34" charset="0"/>
              <a:cs typeface="Arial" panose="020B0604020202020204" pitchFamily="34" charset="0"/>
            </a:endParaRPr>
          </a:p>
          <a:p>
            <a:r>
              <a:rPr lang="en-US" altLang="en-US" b="1" i="1" dirty="0">
                <a:solidFill>
                  <a:srgbClr val="232323"/>
                </a:solidFill>
                <a:latin typeface="Arial" panose="020B0604020202020204" pitchFamily="34" charset="0"/>
                <a:ea typeface="Calibri" panose="020F0502020204030204" pitchFamily="34" charset="0"/>
                <a:cs typeface="Arial" panose="020B0604020202020204" pitchFamily="34" charset="0"/>
              </a:rPr>
              <a:t>Conclusions: </a:t>
            </a:r>
            <a:r>
              <a:rPr lang="en-US" altLang="en-US" dirty="0">
                <a:solidFill>
                  <a:srgbClr val="232323"/>
                </a:solidFill>
                <a:latin typeface="Arial" panose="020B0604020202020204" pitchFamily="34" charset="0"/>
                <a:ea typeface="Calibri" panose="020F0502020204030204" pitchFamily="34" charset="0"/>
                <a:cs typeface="Arial" panose="020B0604020202020204" pitchFamily="34" charset="0"/>
              </a:rPr>
              <a:t>Significant intraoperative complications likely to affect refractive outcomes and patient satisfaction were low overall. The 2 cataract surgery techniques appear to be equally safe. Although anterior capsule tears remain a concern</a:t>
            </a:r>
            <a:r>
              <a:rPr lang="en-US" altLang="en-US" dirty="0">
                <a:solidFill>
                  <a:srgbClr val="424242"/>
                </a:solidFill>
                <a:latin typeface="Arial" panose="020B0604020202020204" pitchFamily="34" charset="0"/>
                <a:ea typeface="Calibri" panose="020F0502020204030204" pitchFamily="34" charset="0"/>
                <a:cs typeface="Arial" panose="020B0604020202020204" pitchFamily="34" charset="0"/>
              </a:rPr>
              <a:t>, </a:t>
            </a:r>
            <a:r>
              <a:rPr lang="en-US" altLang="en-US" dirty="0">
                <a:solidFill>
                  <a:srgbClr val="232323"/>
                </a:solidFill>
                <a:latin typeface="Arial" panose="020B0604020202020204" pitchFamily="34" charset="0"/>
                <a:ea typeface="Calibri" panose="020F0502020204030204" pitchFamily="34" charset="0"/>
                <a:cs typeface="Arial" panose="020B0604020202020204" pitchFamily="34" charset="0"/>
              </a:rPr>
              <a:t>the safety of femtosecond-assisted cataract surgery in terms of posterior capsule complications was equal to that of phacoemulsification.</a:t>
            </a:r>
          </a:p>
          <a:p>
            <a:endParaRPr lang="en-US" altLang="en-US" dirty="0">
              <a:solidFill>
                <a:srgbClr val="232323"/>
              </a:solidFill>
              <a:latin typeface="Arial" panose="020B0604020202020204" pitchFamily="34" charset="0"/>
              <a:cs typeface="Arial" panose="020B0604020202020204" pitchFamily="34" charset="0"/>
            </a:endParaRPr>
          </a:p>
          <a:p>
            <a:r>
              <a:rPr lang="en-US" altLang="en-US" sz="1400" dirty="0">
                <a:latin typeface="Arial" panose="020B0604020202020204" pitchFamily="34" charset="0"/>
              </a:rPr>
              <a:t>J Cataract Refract </a:t>
            </a:r>
            <a:r>
              <a:rPr lang="en-US" altLang="en-US" sz="1400" dirty="0" err="1">
                <a:latin typeface="Arial" panose="020B0604020202020204" pitchFamily="34" charset="0"/>
              </a:rPr>
              <a:t>Surg</a:t>
            </a:r>
            <a:r>
              <a:rPr lang="en-US" altLang="en-US" sz="1400" dirty="0">
                <a:latin typeface="Arial" panose="020B0604020202020204" pitchFamily="34" charset="0"/>
              </a:rPr>
              <a:t> 2014; •:•-• © 2014 ASCRS and ESCRS</a:t>
            </a:r>
          </a:p>
          <a:p>
            <a:endParaRPr lang="en-US" altLang="en-US"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5132" y="483503"/>
            <a:ext cx="8534400" cy="1507067"/>
          </a:xfrm>
        </p:spPr>
        <p:txBody>
          <a:bodyPr/>
          <a:lstStyle/>
          <a:p>
            <a:r>
              <a:rPr lang="en-US" altLang="en-US" dirty="0"/>
              <a:t>2014</a:t>
            </a:r>
          </a:p>
        </p:txBody>
      </p:sp>
      <p:sp>
        <p:nvSpPr>
          <p:cNvPr id="10243" name="Content Placeholder 2"/>
          <p:cNvSpPr>
            <a:spLocks noGrp="1"/>
          </p:cNvSpPr>
          <p:nvPr>
            <p:ph idx="1"/>
          </p:nvPr>
        </p:nvSpPr>
        <p:spPr>
          <a:xfrm>
            <a:off x="693089" y="1422646"/>
            <a:ext cx="8534400" cy="3615267"/>
          </a:xfrm>
        </p:spPr>
        <p:txBody>
          <a:bodyPr/>
          <a:lstStyle/>
          <a:p>
            <a:r>
              <a:rPr lang="en-US" altLang="en-US" dirty="0">
                <a:solidFill>
                  <a:schemeClr val="bg1"/>
                </a:solidFill>
                <a:latin typeface="Arial" panose="020B0604020202020204" pitchFamily="34" charset="0"/>
                <a:cs typeface="Arial" panose="020B0604020202020204" pitchFamily="34" charset="0"/>
              </a:rPr>
              <a:t>4000 cases capsular problems :incomplete cap  21 FLACS n/a </a:t>
            </a:r>
          </a:p>
          <a:p>
            <a:r>
              <a:rPr lang="en-US" altLang="en-US" dirty="0">
                <a:solidFill>
                  <a:schemeClr val="bg1"/>
                </a:solidFill>
                <a:latin typeface="Arial" panose="020B0604020202020204" pitchFamily="34" charset="0"/>
                <a:cs typeface="Arial" panose="020B0604020202020204" pitchFamily="34" charset="0"/>
              </a:rPr>
              <a:t>PCS, anterior cap tags FLACS 30 pcs 1, anterior cap tear </a:t>
            </a:r>
            <a:r>
              <a:rPr lang="en-US" altLang="en-US" dirty="0" err="1">
                <a:solidFill>
                  <a:schemeClr val="bg1"/>
                </a:solidFill>
                <a:latin typeface="Arial" panose="020B0604020202020204" pitchFamily="34" charset="0"/>
                <a:cs typeface="Arial" panose="020B0604020202020204" pitchFamily="34" charset="0"/>
              </a:rPr>
              <a:t>flacs</a:t>
            </a:r>
            <a:r>
              <a:rPr lang="en-US" altLang="en-US" dirty="0">
                <a:solidFill>
                  <a:schemeClr val="bg1"/>
                </a:solidFill>
                <a:latin typeface="Arial" panose="020B0604020202020204" pitchFamily="34" charset="0"/>
                <a:cs typeface="Arial" panose="020B0604020202020204" pitchFamily="34" charset="0"/>
              </a:rPr>
              <a:t> 34 pcs 5, posterior cap tear FLACS 8 pcs 4 , corneal haze FLACS 12 pcs 1 , unstable pupil FLACS 30 pcs 14, need for hooks FLACS 5  pcs 1.</a:t>
            </a:r>
          </a:p>
          <a:p>
            <a:endParaRPr lang="en-US" altLang="en-US" dirty="0"/>
          </a:p>
        </p:txBody>
      </p:sp>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432</TotalTime>
  <Words>1804</Words>
  <Application>Microsoft Office PowerPoint</Application>
  <PresentationFormat>Widescreen</PresentationFormat>
  <Paragraphs>131</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Calibri</vt:lpstr>
      <vt:lpstr>Calibri Light</vt:lpstr>
      <vt:lpstr>Century Gothic</vt:lpstr>
      <vt:lpstr>IPAMincho</vt:lpstr>
      <vt:lpstr>Times New Roman</vt:lpstr>
      <vt:lpstr>Wingdings 3</vt:lpstr>
      <vt:lpstr>Slice</vt:lpstr>
      <vt:lpstr>Joseph LoCascio, 111, M.D. HIMG Huntington, WV </vt:lpstr>
      <vt:lpstr>PowerPoint Presentation</vt:lpstr>
      <vt:lpstr>PowerPoint Presentation</vt:lpstr>
      <vt:lpstr>PowerPoint Presentation</vt:lpstr>
      <vt:lpstr>2013</vt:lpstr>
      <vt:lpstr>PowerPoint Presentation</vt:lpstr>
      <vt:lpstr>PowerPoint Presentation</vt:lpstr>
      <vt:lpstr>PowerPoint Presentation</vt:lpstr>
      <vt:lpstr>2014</vt:lpstr>
      <vt:lpstr>PowerPoint Presentation</vt:lpstr>
      <vt:lpstr>2015</vt:lpstr>
      <vt:lpstr>PowerPoint Presentation</vt:lpstr>
      <vt:lpstr>2015</vt:lpstr>
      <vt:lpstr>PowerPoint Presentation</vt:lpstr>
      <vt:lpstr>2016</vt:lpstr>
      <vt:lpstr>PowerPoint Presentation</vt:lpstr>
      <vt:lpstr>2016</vt:lpstr>
      <vt:lpstr>PowerPoint Presentation</vt:lpstr>
      <vt:lpstr>2017</vt:lpstr>
      <vt:lpstr>PowerPoint Presentation</vt:lpstr>
      <vt:lpstr>2017</vt:lpstr>
      <vt:lpstr>Incisional Astigmatism correction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 locascio</dc:creator>
  <cp:lastModifiedBy>Ebert, Kim E</cp:lastModifiedBy>
  <cp:revision>30</cp:revision>
  <cp:lastPrinted>2017-04-09T23:28:40Z</cp:lastPrinted>
  <dcterms:created xsi:type="dcterms:W3CDTF">2017-04-08T18:27:43Z</dcterms:created>
  <dcterms:modified xsi:type="dcterms:W3CDTF">2017-04-11T13:38:18Z</dcterms:modified>
</cp:coreProperties>
</file>