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18"/>
  </p:notesMasterIdLst>
  <p:sldIdLst>
    <p:sldId id="664" r:id="rId2"/>
    <p:sldId id="674" r:id="rId3"/>
    <p:sldId id="827" r:id="rId4"/>
    <p:sldId id="677" r:id="rId5"/>
    <p:sldId id="264" r:id="rId6"/>
    <p:sldId id="286" r:id="rId7"/>
    <p:sldId id="288" r:id="rId8"/>
    <p:sldId id="287" r:id="rId9"/>
    <p:sldId id="274" r:id="rId10"/>
    <p:sldId id="829" r:id="rId11"/>
    <p:sldId id="291" r:id="rId12"/>
    <p:sldId id="275" r:id="rId13"/>
    <p:sldId id="669" r:id="rId14"/>
    <p:sldId id="670" r:id="rId15"/>
    <p:sldId id="830" r:id="rId16"/>
    <p:sldId id="828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99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32" autoAdjust="0"/>
    <p:restoredTop sz="86358" autoAdjust="0"/>
  </p:normalViewPr>
  <p:slideViewPr>
    <p:cSldViewPr>
      <p:cViewPr varScale="1">
        <p:scale>
          <a:sx n="83" d="100"/>
          <a:sy n="83" d="100"/>
        </p:scale>
        <p:origin x="102" y="2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64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3.xml"/><Relationship Id="rId3" Type="http://schemas.openxmlformats.org/officeDocument/2006/relationships/slide" Target="slides/slide7.xml"/><Relationship Id="rId7" Type="http://schemas.openxmlformats.org/officeDocument/2006/relationships/slide" Target="slides/slide12.xml"/><Relationship Id="rId2" Type="http://schemas.openxmlformats.org/officeDocument/2006/relationships/slide" Target="slides/slide5.xml"/><Relationship Id="rId1" Type="http://schemas.openxmlformats.org/officeDocument/2006/relationships/slide" Target="slides/slide4.xml"/><Relationship Id="rId6" Type="http://schemas.openxmlformats.org/officeDocument/2006/relationships/slide" Target="slides/slide11.xml"/><Relationship Id="rId5" Type="http://schemas.openxmlformats.org/officeDocument/2006/relationships/slide" Target="slides/slide9.xml"/><Relationship Id="rId10" Type="http://schemas.openxmlformats.org/officeDocument/2006/relationships/slide" Target="slides/slide16.xml"/><Relationship Id="rId4" Type="http://schemas.openxmlformats.org/officeDocument/2006/relationships/slide" Target="slides/slide8.xml"/><Relationship Id="rId9" Type="http://schemas.openxmlformats.org/officeDocument/2006/relationships/slide" Target="slides/slide1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B6B9E65A-36DB-4A15-9F8D-20586E4305F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D2295157-3374-42D5-B470-07F14E899B6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4" name="Rectangle 4">
            <a:extLst>
              <a:ext uri="{FF2B5EF4-FFF2-40B4-BE49-F238E27FC236}">
                <a16:creationId xmlns:a16="http://schemas.microsoft.com/office/drawing/2014/main" id="{CC730071-7CA4-442E-98A9-3555EDF602A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1" name="Rectangle 5">
            <a:extLst>
              <a:ext uri="{FF2B5EF4-FFF2-40B4-BE49-F238E27FC236}">
                <a16:creationId xmlns:a16="http://schemas.microsoft.com/office/drawing/2014/main" id="{BADC387B-8217-4359-9FD1-56EAC7E19E6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9462" name="Rectangle 6">
            <a:extLst>
              <a:ext uri="{FF2B5EF4-FFF2-40B4-BE49-F238E27FC236}">
                <a16:creationId xmlns:a16="http://schemas.microsoft.com/office/drawing/2014/main" id="{69BDE2E5-3844-48AF-A916-57D0BB31A9A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3" name="Rectangle 7">
            <a:extLst>
              <a:ext uri="{FF2B5EF4-FFF2-40B4-BE49-F238E27FC236}">
                <a16:creationId xmlns:a16="http://schemas.microsoft.com/office/drawing/2014/main" id="{D051BBAA-0449-4E85-80A1-45EAAC4B56D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6341240-03CB-45BF-A345-9E115394668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F277A09F-264D-4342-8AB9-3DD5DF3FB9D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383518E9-651C-48CD-A910-8324EA9017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CC158206-7F81-41EC-A99F-05CB0A258D9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53FA60A1-5603-410A-BF54-089CA0E61D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A2146B0A-49FB-45FD-A208-E972233AAD9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C766530B-9AE6-4682-AB53-C927B022B8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65F188B1-FD5F-4313-8AA1-26FA1669B3C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0DE5D7C6-37B3-40F1-A7AD-07D4C0C08E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700562BD-4B8A-4A74-9128-D8B65AA2D72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72E558AD-8A17-42B9-9D8C-6E74A572AF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29ED3354-47E5-429C-996F-DEBC8A58B2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20606213-CBFF-438F-BB34-23BD30FB8C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00861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D21B24A5-FF43-4D85-9C76-1F5CAFDCFC22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FBD93853-0F1D-4748-BA5D-EED7C9393790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6" name="Rectangle 4">
              <a:extLst>
                <a:ext uri="{FF2B5EF4-FFF2-40B4-BE49-F238E27FC236}">
                  <a16:creationId xmlns:a16="http://schemas.microsoft.com/office/drawing/2014/main" id="{BFA30E57-BF9D-49E3-9C3E-7190260E75B1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pitchFamily="18" charset="0"/>
                <a:cs typeface="Arial" charset="0"/>
              </a:endParaRPr>
            </a:p>
          </p:txBody>
        </p:sp>
        <p:grpSp>
          <p:nvGrpSpPr>
            <p:cNvPr id="7" name="Group 5">
              <a:extLst>
                <a:ext uri="{FF2B5EF4-FFF2-40B4-BE49-F238E27FC236}">
                  <a16:creationId xmlns:a16="http://schemas.microsoft.com/office/drawing/2014/main" id="{862C8E85-8D38-4742-87E1-0FECE07F51B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>
                <a:extLst>
                  <a:ext uri="{FF2B5EF4-FFF2-40B4-BE49-F238E27FC236}">
                    <a16:creationId xmlns:a16="http://schemas.microsoft.com/office/drawing/2014/main" id="{734F6FA1-5420-4AA2-B5B6-5BF05D79CBD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9" name="Rectangle 7">
                <a:extLst>
                  <a:ext uri="{FF2B5EF4-FFF2-40B4-BE49-F238E27FC236}">
                    <a16:creationId xmlns:a16="http://schemas.microsoft.com/office/drawing/2014/main" id="{159A78AF-7376-4FE9-A638-2B0F8FD62D9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0" name="Rectangle 8">
                <a:extLst>
                  <a:ext uri="{FF2B5EF4-FFF2-40B4-BE49-F238E27FC236}">
                    <a16:creationId xmlns:a16="http://schemas.microsoft.com/office/drawing/2014/main" id="{7E0D5A0B-F658-43AD-AE2B-4C48756EAE22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1" name="Rectangle 9">
                <a:extLst>
                  <a:ext uri="{FF2B5EF4-FFF2-40B4-BE49-F238E27FC236}">
                    <a16:creationId xmlns:a16="http://schemas.microsoft.com/office/drawing/2014/main" id="{3B43E4FD-D8EA-472C-AA79-E645F37E65C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2" name="Rectangle 10">
                <a:extLst>
                  <a:ext uri="{FF2B5EF4-FFF2-40B4-BE49-F238E27FC236}">
                    <a16:creationId xmlns:a16="http://schemas.microsoft.com/office/drawing/2014/main" id="{BC371D9F-7A2D-478D-9530-AE17CEC6EA06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3" name="Rectangle 11">
                <a:extLst>
                  <a:ext uri="{FF2B5EF4-FFF2-40B4-BE49-F238E27FC236}">
                    <a16:creationId xmlns:a16="http://schemas.microsoft.com/office/drawing/2014/main" id="{3F29B000-6155-4A87-B132-8BCDC9A3CCF7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4" name="Rectangle 12">
                <a:extLst>
                  <a:ext uri="{FF2B5EF4-FFF2-40B4-BE49-F238E27FC236}">
                    <a16:creationId xmlns:a16="http://schemas.microsoft.com/office/drawing/2014/main" id="{ECAF00B6-4D73-4BFD-9226-A340EA7C7C35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5" name="Rectangle 13">
                <a:extLst>
                  <a:ext uri="{FF2B5EF4-FFF2-40B4-BE49-F238E27FC236}">
                    <a16:creationId xmlns:a16="http://schemas.microsoft.com/office/drawing/2014/main" id="{96B17B23-86B9-4E4F-9ECE-5F41B1E94C2B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6" name="Rectangle 14">
                <a:extLst>
                  <a:ext uri="{FF2B5EF4-FFF2-40B4-BE49-F238E27FC236}">
                    <a16:creationId xmlns:a16="http://schemas.microsoft.com/office/drawing/2014/main" id="{D0AE5F2D-37F7-4233-9E97-A080EA604DA3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Times New Roman" pitchFamily="18" charset="0"/>
                  <a:cs typeface="Arial" charset="0"/>
                </a:endParaRPr>
              </a:p>
            </p:txBody>
          </p:sp>
          <p:sp>
            <p:nvSpPr>
              <p:cNvPr id="17" name="Rectangle 15">
                <a:extLst>
                  <a:ext uri="{FF2B5EF4-FFF2-40B4-BE49-F238E27FC236}">
                    <a16:creationId xmlns:a16="http://schemas.microsoft.com/office/drawing/2014/main" id="{D7D01278-335B-4B68-94FC-5D36ED4DAAF1}"/>
                  </a:ext>
                </a:extLst>
              </p:cNvPr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Times New Roman" pitchFamily="18" charset="0"/>
                  <a:cs typeface="Arial" charset="0"/>
                </a:endParaRPr>
              </a:p>
            </p:txBody>
          </p:sp>
        </p:grpSp>
      </p:grpSp>
      <p:sp>
        <p:nvSpPr>
          <p:cNvPr id="191507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91508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" name="Rectangle 16">
            <a:extLst>
              <a:ext uri="{FF2B5EF4-FFF2-40B4-BE49-F238E27FC236}">
                <a16:creationId xmlns:a16="http://schemas.microsoft.com/office/drawing/2014/main" id="{EA92551F-B239-4DBC-B1A7-4787D3F487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5AADCF-5FE2-46CA-9E79-ECD0BC06FE97}" type="datetimeFigureOut">
              <a:rPr lang="en-US"/>
              <a:pPr>
                <a:defRPr/>
              </a:pPr>
              <a:t>5/27/2019</a:t>
            </a:fld>
            <a:endParaRPr lang="en-US"/>
          </a:p>
        </p:txBody>
      </p:sp>
      <p:sp>
        <p:nvSpPr>
          <p:cNvPr id="19" name="Rectangle 17">
            <a:extLst>
              <a:ext uri="{FF2B5EF4-FFF2-40B4-BE49-F238E27FC236}">
                <a16:creationId xmlns:a16="http://schemas.microsoft.com/office/drawing/2014/main" id="{430237F1-13AA-4884-A8C2-F5E27407881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Rectangle 18">
            <a:extLst>
              <a:ext uri="{FF2B5EF4-FFF2-40B4-BE49-F238E27FC236}">
                <a16:creationId xmlns:a16="http://schemas.microsoft.com/office/drawing/2014/main" id="{9F408819-3BDD-43A0-91C7-16A13C336B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9A1E8A-0630-401E-BD13-BCA6255597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6511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D892071-D1F5-482E-B4F4-E9FA7C32C76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72AA9DF4-5019-4A71-9619-7643F69426A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C5B168-61E3-4D38-8EDC-862D539D7AB8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662E770E-DBA9-4B08-BB8E-8C6768388051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0404AB-158D-487F-B080-B9EAE484F331}" type="datetimeFigureOut">
              <a:rPr lang="en-US"/>
              <a:pPr>
                <a:defRPr/>
              </a:pPr>
              <a:t>5/27/2019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191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9AFEDC26-4904-42BD-9BC0-57D6C9643858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B7ECBA60-4650-48FC-972B-1AAC15C5617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463C3F-E74B-41B0-8DCD-8284CEBB440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F958CBE6-0F8A-448C-8FC6-A0B18A750A0A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339C24-5629-48B1-9A4F-32486B8041A1}" type="datetimeFigureOut">
              <a:rPr lang="en-US"/>
              <a:pPr>
                <a:defRPr/>
              </a:pPr>
              <a:t>5/27/2019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3326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828800"/>
            <a:ext cx="4038600" cy="43021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Online Image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828800"/>
            <a:ext cx="4038600" cy="4302125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321AB9C-36A6-4458-B03C-447CB9D4D7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A7D5808-EB22-4650-B69E-7BC6BF9B46E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90577A1-6C49-41A2-80CE-499750A5B3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376795-BAE2-47A5-9078-BB547D8B03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25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09600"/>
            <a:ext cx="73787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8">
            <a:extLst>
              <a:ext uri="{FF2B5EF4-FFF2-40B4-BE49-F238E27FC236}">
                <a16:creationId xmlns:a16="http://schemas.microsoft.com/office/drawing/2014/main" id="{44A727B6-2E55-4E08-825E-5DD57A1B3D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>
            <a:extLst>
              <a:ext uri="{FF2B5EF4-FFF2-40B4-BE49-F238E27FC236}">
                <a16:creationId xmlns:a16="http://schemas.microsoft.com/office/drawing/2014/main" id="{D46B06BF-2A1E-4D40-B1C2-0BC33A85CB0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>
            <a:extLst>
              <a:ext uri="{FF2B5EF4-FFF2-40B4-BE49-F238E27FC236}">
                <a16:creationId xmlns:a16="http://schemas.microsoft.com/office/drawing/2014/main" id="{8E32E545-73B1-4643-B676-F795625ECF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102950A-4DEC-40A9-A29A-234F84FD210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02753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mediaAndTx">
  <p:cSld name="Title, Media Clip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09600"/>
            <a:ext cx="73787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Media Placeholder 2"/>
          <p:cNvSpPr>
            <a:spLocks noGrp="1"/>
          </p:cNvSpPr>
          <p:nvPr>
            <p:ph type="media"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8">
            <a:extLst>
              <a:ext uri="{FF2B5EF4-FFF2-40B4-BE49-F238E27FC236}">
                <a16:creationId xmlns:a16="http://schemas.microsoft.com/office/drawing/2014/main" id="{F958FA37-7089-44E8-ACA1-53106E59CA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>
            <a:extLst>
              <a:ext uri="{FF2B5EF4-FFF2-40B4-BE49-F238E27FC236}">
                <a16:creationId xmlns:a16="http://schemas.microsoft.com/office/drawing/2014/main" id="{0F5C796F-9809-407B-8B4A-BB04B791522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>
            <a:extLst>
              <a:ext uri="{FF2B5EF4-FFF2-40B4-BE49-F238E27FC236}">
                <a16:creationId xmlns:a16="http://schemas.microsoft.com/office/drawing/2014/main" id="{B1EAF226-C8DC-419D-81E9-6919DEFC7A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8C073D-A37E-4231-995B-D7B7CCCE8B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889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A0D14774-48BE-441B-B5D7-545015E5DFE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F3BA8318-509F-4DF7-887D-9429E28FC3B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27DBB0-D590-4FC9-A1DB-202E3847E3A6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77278DD9-4906-433D-8AD6-88C825229629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FB509A-2132-4EE6-BBDA-6B3BFBB3D662}" type="datetimeFigureOut">
              <a:rPr lang="en-US"/>
              <a:pPr>
                <a:defRPr/>
              </a:pPr>
              <a:t>5/27/2019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313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20F6A871-A1BC-4E19-9E49-12813E9F44C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A43B73B8-AAD1-4B02-97A3-4EB42436647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337E44-0CFD-48EE-87CE-B7F0CF17710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37776D5E-8107-47B3-8D14-E7D8B91928D3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B22C0F-2AC9-4A76-BF44-69D73BD2967B}" type="datetimeFigureOut">
              <a:rPr lang="en-US"/>
              <a:pPr>
                <a:defRPr/>
              </a:pPr>
              <a:t>5/27/2019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097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4F3F9AFC-4315-401F-9EC1-C97C8D2147D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C87E1582-CE65-425D-B747-22E3938761B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C26689-CA00-4F57-9436-2ED2BA87609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BEA8996E-9CA7-4A9F-B78E-BE76D522132D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521083-061B-473E-BB6C-08EEBC1326E8}" type="datetimeFigureOut">
              <a:rPr lang="en-US"/>
              <a:pPr>
                <a:defRPr/>
              </a:pPr>
              <a:t>5/27/2019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874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B8D513DF-F65B-4FA3-AD4D-BE510989773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7CC7C4E7-E47F-41C3-8EC9-7F84C7D1D72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B6B0F8-896A-4340-AEBC-E9FE0A30A09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7C4F0BD7-991F-476F-A17D-C021BB5201A5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9A9CAF-7F60-4D02-A6FA-CD0F4F2965B1}" type="datetimeFigureOut">
              <a:rPr lang="en-US"/>
              <a:pPr>
                <a:defRPr/>
              </a:pPr>
              <a:t>5/27/2019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276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1D5126A-FCE0-4C9E-9C9E-2E30D63AAA4E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17B63DF-93C3-456C-9186-179183F6DC18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9507E9-9CFD-4928-8EEC-0352F9707B0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599D5422-0D8E-4F55-AC4A-5A424A48CCB4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A5CF18-89F4-4216-983C-6B7F37C5F970}" type="datetimeFigureOut">
              <a:rPr lang="en-US"/>
              <a:pPr>
                <a:defRPr/>
              </a:pPr>
              <a:t>5/27/2019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405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A70142BA-0599-4BE2-B968-B9B9549E3EF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9D5FC75A-B5C3-4ABC-83B7-386D325569D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98D984-25DA-4B81-B7C5-85DBF28C7C17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F53210B8-65AE-47C1-B868-2B8A163F8379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C71412-8C54-4684-B603-20C8A7347C74}" type="datetimeFigureOut">
              <a:rPr lang="en-US"/>
              <a:pPr>
                <a:defRPr/>
              </a:pPr>
              <a:t>5/27/2019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021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3359E232-453B-4F4D-B029-BACE52FFCA9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62BC40B7-AAC3-4F53-A957-5CF72E41A15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0F7968-62AF-4D58-99F9-72D94884DFD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72D17BCD-FC6A-4484-8641-A6CFE663FEC0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8CFF1F-8A31-4FA6-81DC-304734F0DF03}" type="datetimeFigureOut">
              <a:rPr lang="en-US"/>
              <a:pPr>
                <a:defRPr/>
              </a:pPr>
              <a:t>5/27/2019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710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4D5AE27-7993-4EA0-BC9A-2570C113085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5854A4A4-83E9-4065-9565-2E60503A461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C344EA-A733-4CA2-9A29-279149C115B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856A4F1B-6B41-461C-AEF4-2C52FE36BA33}"/>
              </a:ext>
            </a:extLst>
          </p:cNvPr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393BC6-8980-4768-9AA8-35685C6EE1AD}" type="datetimeFigureOut">
              <a:rPr lang="en-US"/>
              <a:pPr>
                <a:defRPr/>
              </a:pPr>
              <a:t>5/27/2019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358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>
            <a:extLst>
              <a:ext uri="{FF2B5EF4-FFF2-40B4-BE49-F238E27FC236}">
                <a16:creationId xmlns:a16="http://schemas.microsoft.com/office/drawing/2014/main" id="{2437C0A3-C41D-4CCD-B8A4-947C5F70706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0467" name="Rectangle 3">
            <a:extLst>
              <a:ext uri="{FF2B5EF4-FFF2-40B4-BE49-F238E27FC236}">
                <a16:creationId xmlns:a16="http://schemas.microsoft.com/office/drawing/2014/main" id="{1ABF0E15-3DEE-46CF-93F0-EA4992E559F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anose="020B0A04020102020204" pitchFamily="34" charset="0"/>
              </a:defRPr>
            </a:lvl1pPr>
          </a:lstStyle>
          <a:p>
            <a:fld id="{726211A5-1461-4C9B-AF47-3CE4CCD34688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028" name="Group 4">
            <a:extLst>
              <a:ext uri="{FF2B5EF4-FFF2-40B4-BE49-F238E27FC236}">
                <a16:creationId xmlns:a16="http://schemas.microsoft.com/office/drawing/2014/main" id="{57214172-F2E9-495E-8EE3-B245B1A72691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90469" name="Rectangle 5">
              <a:extLst>
                <a:ext uri="{FF2B5EF4-FFF2-40B4-BE49-F238E27FC236}">
                  <a16:creationId xmlns:a16="http://schemas.microsoft.com/office/drawing/2014/main" id="{F8E40624-377B-49C8-96A9-3FD54B9397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90470" name="Rectangle 6">
              <a:extLst>
                <a:ext uri="{FF2B5EF4-FFF2-40B4-BE49-F238E27FC236}">
                  <a16:creationId xmlns:a16="http://schemas.microsoft.com/office/drawing/2014/main" id="{A793E339-EC58-4220-977E-19406A4EBA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90471" name="Rectangle 7">
              <a:extLst>
                <a:ext uri="{FF2B5EF4-FFF2-40B4-BE49-F238E27FC236}">
                  <a16:creationId xmlns:a16="http://schemas.microsoft.com/office/drawing/2014/main" id="{BC060BC3-7887-4B0C-ACC4-949CE36731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chemeClr val="hlin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90472" name="Rectangle 8">
              <a:extLst>
                <a:ext uri="{FF2B5EF4-FFF2-40B4-BE49-F238E27FC236}">
                  <a16:creationId xmlns:a16="http://schemas.microsoft.com/office/drawing/2014/main" id="{BF5530CE-A78B-4BAB-A427-21D32699A5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chemeClr val="hlin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90473" name="Rectangle 9">
              <a:extLst>
                <a:ext uri="{FF2B5EF4-FFF2-40B4-BE49-F238E27FC236}">
                  <a16:creationId xmlns:a16="http://schemas.microsoft.com/office/drawing/2014/main" id="{DF2FBB7D-A65C-4855-9801-78D0936D29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chemeClr val="accent2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90474" name="Rectangle 10">
              <a:extLst>
                <a:ext uri="{FF2B5EF4-FFF2-40B4-BE49-F238E27FC236}">
                  <a16:creationId xmlns:a16="http://schemas.microsoft.com/office/drawing/2014/main" id="{9A80160F-105D-43D6-BAC0-4E42BDA5DB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chemeClr val="hlin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90475" name="Rectangle 11">
              <a:extLst>
                <a:ext uri="{FF2B5EF4-FFF2-40B4-BE49-F238E27FC236}">
                  <a16:creationId xmlns:a16="http://schemas.microsoft.com/office/drawing/2014/main" id="{B0957AD8-3D4D-4DCA-87F6-244F393BB9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>
                <a:latin typeface="Times New Roman" pitchFamily="18" charset="0"/>
                <a:cs typeface="Arial" charset="0"/>
              </a:endParaRPr>
            </a:p>
          </p:txBody>
        </p:sp>
        <p:sp>
          <p:nvSpPr>
            <p:cNvPr id="190476" name="Rectangle 12">
              <a:extLst>
                <a:ext uri="{FF2B5EF4-FFF2-40B4-BE49-F238E27FC236}">
                  <a16:creationId xmlns:a16="http://schemas.microsoft.com/office/drawing/2014/main" id="{3811F297-D084-4D71-BBF2-D9B769FA40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chemeClr val="accent2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190477" name="Rectangle 13">
              <a:extLst>
                <a:ext uri="{FF2B5EF4-FFF2-40B4-BE49-F238E27FC236}">
                  <a16:creationId xmlns:a16="http://schemas.microsoft.com/office/drawing/2014/main" id="{BE2F323F-EECF-4808-B789-C68B06C256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800">
                <a:solidFill>
                  <a:schemeClr val="accent2"/>
                </a:solidFill>
                <a:latin typeface="Arial" charset="0"/>
                <a:cs typeface="Arial" charset="0"/>
              </a:endParaRPr>
            </a:p>
          </p:txBody>
        </p:sp>
      </p:grpSp>
      <p:sp>
        <p:nvSpPr>
          <p:cNvPr id="1029" name="Rectangle 14">
            <a:extLst>
              <a:ext uri="{FF2B5EF4-FFF2-40B4-BE49-F238E27FC236}">
                <a16:creationId xmlns:a16="http://schemas.microsoft.com/office/drawing/2014/main" id="{E7D23504-B5AF-4CFB-812E-43AF4DE2CC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0D078842-01B8-475C-A6AB-9A25E06F95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90480" name="Rectangle 16">
            <a:extLst>
              <a:ext uri="{FF2B5EF4-FFF2-40B4-BE49-F238E27FC236}">
                <a16:creationId xmlns:a16="http://schemas.microsoft.com/office/drawing/2014/main" id="{1EF19466-76A0-474F-8D9F-2703BB94525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0D48BAF2-7FF1-41B3-BC06-A2EF420B0EC2}" type="datetimeFigureOut">
              <a:rPr lang="en-US"/>
              <a:pPr>
                <a:defRPr/>
              </a:pPr>
              <a:t>5/27/2019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86" r:id="rId2"/>
    <p:sldLayoutId id="2147483787" r:id="rId3"/>
    <p:sldLayoutId id="2147483788" r:id="rId4"/>
    <p:sldLayoutId id="2147483789" r:id="rId5"/>
    <p:sldLayoutId id="2147483790" r:id="rId6"/>
    <p:sldLayoutId id="2147483791" r:id="rId7"/>
    <p:sldLayoutId id="2147483792" r:id="rId8"/>
    <p:sldLayoutId id="2147483793" r:id="rId9"/>
    <p:sldLayoutId id="2147483794" r:id="rId10"/>
    <p:sldLayoutId id="2147483795" r:id="rId11"/>
    <p:sldLayoutId id="2147483797" r:id="rId12"/>
    <p:sldLayoutId id="2147483798" r:id="rId13"/>
    <p:sldLayoutId id="2147483799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mis213fall2012.wikidot.com/wiki:time-management" TargetMode="External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36881F0D-DC01-43FB-B315-274A1DD32FC3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3124200"/>
            <a:ext cx="9144000" cy="2209800"/>
          </a:xfrm>
        </p:spPr>
        <p:txBody>
          <a:bodyPr anchor="b"/>
          <a:lstStyle/>
          <a:p>
            <a:pPr algn="ctr" eaLnBrk="1" hangingPunct="1"/>
            <a:r>
              <a:rPr lang="en-US" altLang="en-US" dirty="0">
                <a:cs typeface="Arial" panose="020B0604020202020204" pitchFamily="34" charset="0"/>
              </a:rPr>
              <a:t>Time Management</a:t>
            </a:r>
            <a:br>
              <a:rPr lang="en-US" altLang="en-US" sz="2000" dirty="0">
                <a:cs typeface="Arial" panose="020B0604020202020204" pitchFamily="34" charset="0"/>
              </a:rPr>
            </a:br>
            <a:endParaRPr lang="en-US" altLang="en-US" sz="3600" dirty="0">
              <a:cs typeface="Arial" panose="020B0604020202020204" pitchFamily="34" charset="0"/>
            </a:endParaRPr>
          </a:p>
        </p:txBody>
      </p:sp>
      <p:pic>
        <p:nvPicPr>
          <p:cNvPr id="3075" name="Picture 4" descr="PisoLogoCMYK.jpg">
            <a:extLst>
              <a:ext uri="{FF2B5EF4-FFF2-40B4-BE49-F238E27FC236}">
                <a16:creationId xmlns:a16="http://schemas.microsoft.com/office/drawing/2014/main" id="{20767D2E-D387-4CE3-926E-9989F26F1B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685800"/>
            <a:ext cx="5410200" cy="2446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6">
            <a:extLst>
              <a:ext uri="{FF2B5EF4-FFF2-40B4-BE49-F238E27FC236}">
                <a16:creationId xmlns:a16="http://schemas.microsoft.com/office/drawing/2014/main" id="{87FCA3F7-5C90-48B9-81FE-7104A66CE1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553200"/>
            <a:ext cx="9144000" cy="304800"/>
          </a:xfrm>
          <a:prstGeom prst="rect">
            <a:avLst/>
          </a:prstGeom>
          <a:solidFill>
            <a:srgbClr val="FF6600">
              <a:alpha val="58823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1200" b="1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02ED4-FFB9-4198-B1A4-951D1409B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/>
              <a:t>Time Management Quadrant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01465E-79EA-4A10-934A-0F12D22BE5E5}"/>
              </a:ext>
            </a:extLst>
          </p:cNvPr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dirty="0"/>
              <a:t>“Important and 	Urgent”</a:t>
            </a:r>
          </a:p>
          <a:p>
            <a:r>
              <a:rPr lang="en-US" dirty="0"/>
              <a:t>“Urgent, but not 	Important”</a:t>
            </a:r>
          </a:p>
          <a:p>
            <a:r>
              <a:rPr lang="en-US" dirty="0"/>
              <a:t>“Important, but not 	Urgent”</a:t>
            </a:r>
          </a:p>
          <a:p>
            <a:r>
              <a:rPr lang="en-US" dirty="0"/>
              <a:t>“Not Important and 	not Urgent”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31A553A-8184-4DAF-93E6-DCDDAA9C6C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4343400" y="1828800"/>
            <a:ext cx="4724400" cy="4843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65876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B9A151E7-611E-4CAE-B2F5-FDC4E11384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609600"/>
            <a:ext cx="7683500" cy="1143000"/>
          </a:xfrm>
        </p:spPr>
        <p:txBody>
          <a:bodyPr/>
          <a:lstStyle/>
          <a:p>
            <a:pPr algn="ctr" eaLnBrk="1" hangingPunct="1"/>
            <a:r>
              <a:rPr lang="en-US" altLang="en-US" sz="3600" dirty="0"/>
              <a:t>Power of Excellent Thought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BCD9E1E0-9E6E-48A9-8B96-8F9364D9F521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267200" y="1905000"/>
            <a:ext cx="4876800" cy="4191000"/>
          </a:xfrm>
        </p:spPr>
        <p:txBody>
          <a:bodyPr/>
          <a:lstStyle/>
          <a:p>
            <a:pPr marL="469900" indent="-469900" eaLnBrk="1" hangingPunct="1"/>
            <a:r>
              <a:rPr lang="en-US" altLang="en-US" dirty="0"/>
              <a:t>Unwavering faith </a:t>
            </a:r>
          </a:p>
          <a:p>
            <a:pPr marL="469900" indent="-469900" eaLnBrk="1" hangingPunct="1">
              <a:buFont typeface="Wingdings" panose="05000000000000000000" pitchFamily="2" charset="2"/>
              <a:buNone/>
            </a:pPr>
            <a:r>
              <a:rPr lang="en-US" altLang="en-US" dirty="0"/>
              <a:t>		to prevail – hopeful</a:t>
            </a:r>
          </a:p>
          <a:p>
            <a:pPr marL="469900" indent="-469900" eaLnBrk="1" hangingPunct="1"/>
            <a:r>
              <a:rPr lang="en-US" altLang="en-US" dirty="0"/>
              <a:t>Reframing adversity 	as opportunity</a:t>
            </a:r>
          </a:p>
          <a:p>
            <a:pPr marL="469900" indent="-469900" eaLnBrk="1" hangingPunct="1"/>
            <a:r>
              <a:rPr lang="en-US" altLang="en-US" dirty="0"/>
              <a:t>Confronting the brutal 	facts – no denial</a:t>
            </a:r>
          </a:p>
          <a:p>
            <a:pPr marL="469900" indent="-469900" eaLnBrk="1" hangingPunct="1"/>
            <a:r>
              <a:rPr lang="en-US" altLang="en-US" dirty="0"/>
              <a:t>Self-fulfilling prophecy</a:t>
            </a:r>
          </a:p>
        </p:txBody>
      </p:sp>
      <p:pic>
        <p:nvPicPr>
          <p:cNvPr id="51204" name="Picture 4" descr="j0234327">
            <a:extLst>
              <a:ext uri="{FF2B5EF4-FFF2-40B4-BE49-F238E27FC236}">
                <a16:creationId xmlns:a16="http://schemas.microsoft.com/office/drawing/2014/main" id="{248D4054-5263-4E9C-AE65-48C9585EB680}"/>
              </a:ext>
            </a:extLst>
          </p:cNvPr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66800" y="1905000"/>
            <a:ext cx="2819400" cy="4343400"/>
          </a:xfr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" fill="hold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200" fill="hold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200" fill="hold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00" fill="hold"/>
                                        <p:tgtEl>
                                          <p:spTgt spid="5120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27A528FB-0902-4799-8D47-B183EDEB44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8064500" cy="1143000"/>
          </a:xfrm>
        </p:spPr>
        <p:txBody>
          <a:bodyPr/>
          <a:lstStyle/>
          <a:p>
            <a:pPr algn="ctr" eaLnBrk="1" hangingPunct="1"/>
            <a:r>
              <a:rPr lang="en-US" altLang="en-US" sz="3600" dirty="0"/>
              <a:t>Take Care of Yourself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3D4FC0E4-9F06-4FE8-ABE6-866FBE5AC0A6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4724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Maintain &amp; improve your critical work tools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Good steward of mind, 	body, &amp; spirit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Plan time to review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dirty="0"/>
              <a:t>		&amp; integrate self – 	“Sharpen the saw”</a:t>
            </a:r>
          </a:p>
        </p:txBody>
      </p:sp>
      <p:pic>
        <p:nvPicPr>
          <p:cNvPr id="28677" name="Picture 5" descr="pe02002_">
            <a:extLst>
              <a:ext uri="{FF2B5EF4-FFF2-40B4-BE49-F238E27FC236}">
                <a16:creationId xmlns:a16="http://schemas.microsoft.com/office/drawing/2014/main" id="{049DED88-C363-4529-920E-068E8D47EE2C}"/>
              </a:ext>
            </a:extLst>
          </p:cNvPr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53000" y="1787324"/>
            <a:ext cx="3900488" cy="359727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>
            <a:extLst>
              <a:ext uri="{FF2B5EF4-FFF2-40B4-BE49-F238E27FC236}">
                <a16:creationId xmlns:a16="http://schemas.microsoft.com/office/drawing/2014/main" id="{0D2EC119-373D-4FB2-B30D-E9E9FD2EFF6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381001" y="457200"/>
            <a:ext cx="8382000" cy="1371600"/>
          </a:xfrm>
        </p:spPr>
        <p:txBody>
          <a:bodyPr anchor="b"/>
          <a:lstStyle/>
          <a:p>
            <a:pPr algn="ctr" eaLnBrk="1" hangingPunct="1"/>
            <a:r>
              <a:rPr lang="en-US" altLang="en-US" sz="3600" dirty="0"/>
              <a:t>Empowerment: </a:t>
            </a:r>
            <a:br>
              <a:rPr lang="en-US" altLang="en-US" sz="3600" dirty="0"/>
            </a:br>
            <a:r>
              <a:rPr lang="en-US" altLang="en-US" sz="3600" i="1" dirty="0"/>
              <a:t>Plan Your Work…Then Work Your Plan</a:t>
            </a:r>
          </a:p>
        </p:txBody>
      </p:sp>
      <p:sp>
        <p:nvSpPr>
          <p:cNvPr id="10243" name="Rectangle 1027">
            <a:extLst>
              <a:ext uri="{FF2B5EF4-FFF2-40B4-BE49-F238E27FC236}">
                <a16:creationId xmlns:a16="http://schemas.microsoft.com/office/drawing/2014/main" id="{A7AD5965-29A9-460C-924C-CAA52F217EDD}"/>
              </a:ext>
            </a:extLst>
          </p:cNvPr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33400" y="2133600"/>
            <a:ext cx="4189413" cy="4191000"/>
          </a:xfrm>
        </p:spPr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dirty="0"/>
              <a:t>Explore menu of options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dirty="0"/>
              <a:t>Model other successes without copying them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dirty="0"/>
              <a:t>Set SMART goals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dirty="0"/>
              <a:t>Plan small steps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dirty="0"/>
              <a:t>Build optimism &amp; support with freedom to consider </a:t>
            </a:r>
            <a:r>
              <a:rPr lang="en-US" altLang="en-US" sz="2400" i="1" dirty="0"/>
              <a:t>Plan B</a:t>
            </a:r>
            <a:r>
              <a:rPr lang="en-US" altLang="en-US" sz="2400" dirty="0"/>
              <a:t> if necessary</a:t>
            </a:r>
          </a:p>
        </p:txBody>
      </p:sp>
      <p:pic>
        <p:nvPicPr>
          <p:cNvPr id="10246" name="Picture 8" descr="ANd9GcTcqTO9DeXLe5VaBfrXB2guE28q2vh-y0fF3GO9G5UFW2NVIfhDvg">
            <a:extLst>
              <a:ext uri="{FF2B5EF4-FFF2-40B4-BE49-F238E27FC236}">
                <a16:creationId xmlns:a16="http://schemas.microsoft.com/office/drawing/2014/main" id="{D78BB226-023C-4CF6-AAE0-54910D1CA5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3276600"/>
            <a:ext cx="3482975" cy="2287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69688124-3C40-478B-9A2D-509CFCB1876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0" y="295275"/>
            <a:ext cx="9144000" cy="1533525"/>
          </a:xfrm>
        </p:spPr>
        <p:txBody>
          <a:bodyPr anchor="b"/>
          <a:lstStyle/>
          <a:p>
            <a:pPr algn="ctr" eaLnBrk="1" hangingPunct="1"/>
            <a:r>
              <a:rPr lang="en-US" altLang="en-US" sz="3600" dirty="0"/>
              <a:t>Empowerment: </a:t>
            </a:r>
            <a:br>
              <a:rPr lang="en-US" altLang="en-US" sz="3600" dirty="0"/>
            </a:br>
            <a:r>
              <a:rPr lang="en-US" altLang="en-US" sz="3600" i="1" dirty="0">
                <a:cs typeface="Times New Roman" panose="02020603050405020304" pitchFamily="18" charset="0"/>
              </a:rPr>
              <a:t>Putting Your Plans into Action</a:t>
            </a:r>
            <a:endParaRPr lang="en-US" altLang="en-US" sz="3600" i="1" dirty="0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E18B86F9-C661-4A53-8FE8-012452898E9A}"/>
              </a:ext>
            </a:extLst>
          </p:cNvPr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04800" y="2286001"/>
            <a:ext cx="5867400" cy="3962400"/>
          </a:xfrm>
        </p:spPr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cs typeface="Times New Roman" panose="02020603050405020304" pitchFamily="18" charset="0"/>
              </a:rPr>
              <a:t>Identify your first action step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cs typeface="Times New Roman" panose="02020603050405020304" pitchFamily="18" charset="0"/>
              </a:rPr>
              <a:t>Monitor &amp; measure progress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cs typeface="Times New Roman" panose="02020603050405020304" pitchFamily="18" charset="0"/>
              </a:rPr>
              <a:t>Use supports &amp; accountability partners to face all truths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i="1" dirty="0">
                <a:cs typeface="Times New Roman" panose="02020603050405020304" pitchFamily="18" charset="0"/>
              </a:rPr>
              <a:t>Fail forward </a:t>
            </a:r>
            <a:r>
              <a:rPr lang="en-US" altLang="en-US" sz="2400" dirty="0">
                <a:cs typeface="Times New Roman" panose="02020603050405020304" pitchFamily="18" charset="0"/>
              </a:rPr>
              <a:t>after any setbacks or missteps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dirty="0">
                <a:cs typeface="Times New Roman" panose="02020603050405020304" pitchFamily="18" charset="0"/>
              </a:rPr>
              <a:t>Reload…take another shot</a:t>
            </a:r>
            <a:r>
              <a:rPr lang="en-US" altLang="en-US" sz="2400" dirty="0"/>
              <a:t> </a:t>
            </a:r>
          </a:p>
        </p:txBody>
      </p:sp>
      <p:sp>
        <p:nvSpPr>
          <p:cNvPr id="11270" name="AutoShape 9" descr="Z">
            <a:extLst>
              <a:ext uri="{FF2B5EF4-FFF2-40B4-BE49-F238E27FC236}">
                <a16:creationId xmlns:a16="http://schemas.microsoft.com/office/drawing/2014/main" id="{0AAE62C3-826F-49EB-87C8-04EF1C2CF0E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11271" name="Picture 15" descr="ANd9GcT5ypUwlE7edWjO8qQ7QhOFI7F4ObwrBeiGDuHNtKO2tIT6_fl4">
            <a:extLst>
              <a:ext uri="{FF2B5EF4-FFF2-40B4-BE49-F238E27FC236}">
                <a16:creationId xmlns:a16="http://schemas.microsoft.com/office/drawing/2014/main" id="{8F7E7955-3FEB-4BAE-B812-829CF49E66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2590800"/>
            <a:ext cx="2590800" cy="275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0B71176C-3A1D-44F0-AED2-64C0E0DC62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3400" y="609600"/>
            <a:ext cx="8216900" cy="1143000"/>
          </a:xfrm>
        </p:spPr>
        <p:txBody>
          <a:bodyPr/>
          <a:lstStyle/>
          <a:p>
            <a:pPr algn="ctr" eaLnBrk="1" hangingPunct="1"/>
            <a:r>
              <a:rPr lang="en-US" altLang="en-US" sz="3600" dirty="0"/>
              <a:t>Applied Skills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E611C4BD-5E5A-4ADA-80BF-3DF38AD88C84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953000" y="1981200"/>
            <a:ext cx="4191000" cy="4114800"/>
          </a:xfrm>
        </p:spPr>
        <p:txBody>
          <a:bodyPr/>
          <a:lstStyle/>
          <a:p>
            <a:pPr marL="469900" indent="-469900" eaLnBrk="1" hangingPunct="1"/>
            <a:r>
              <a:rPr lang="en-US" altLang="en-US" dirty="0"/>
              <a:t>Write down &amp; </a:t>
            </a:r>
          </a:p>
          <a:p>
            <a:pPr marL="469900" indent="-469900" eaLnBrk="1" hangingPunct="1">
              <a:buFont typeface="Wingdings" panose="05000000000000000000" pitchFamily="2" charset="2"/>
              <a:buNone/>
            </a:pPr>
            <a:r>
              <a:rPr lang="en-US" altLang="en-US" dirty="0"/>
              <a:t>	share your goals</a:t>
            </a:r>
          </a:p>
          <a:p>
            <a:pPr marL="469900" indent="-469900" eaLnBrk="1" hangingPunct="1"/>
            <a:r>
              <a:rPr lang="en-US" altLang="en-US" dirty="0"/>
              <a:t>Describe how you’ll be as a successful person &amp; the life you’ll create/live</a:t>
            </a:r>
          </a:p>
          <a:p>
            <a:pPr marL="469900" indent="-469900" eaLnBrk="1" hangingPunct="1"/>
            <a:r>
              <a:rPr lang="en-US" altLang="en-US" dirty="0"/>
              <a:t>Take steps NOW!</a:t>
            </a:r>
          </a:p>
        </p:txBody>
      </p:sp>
      <p:pic>
        <p:nvPicPr>
          <p:cNvPr id="43012" name="Picture 4" descr="j0168630">
            <a:extLst>
              <a:ext uri="{FF2B5EF4-FFF2-40B4-BE49-F238E27FC236}">
                <a16:creationId xmlns:a16="http://schemas.microsoft.com/office/drawing/2014/main" id="{7511DE47-6666-4A0D-9069-FCB29833435B}"/>
              </a:ext>
            </a:extLst>
          </p:cNvPr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0850" y="2133600"/>
            <a:ext cx="4191000" cy="3657600"/>
          </a:xfrm>
        </p:spPr>
      </p:pic>
    </p:spTree>
    <p:extLst>
      <p:ext uri="{BB962C8B-B14F-4D97-AF65-F5344CB8AC3E}">
        <p14:creationId xmlns:p14="http://schemas.microsoft.com/office/powerpoint/2010/main" val="69956225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3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6">
            <a:extLst>
              <a:ext uri="{FF2B5EF4-FFF2-40B4-BE49-F238E27FC236}">
                <a16:creationId xmlns:a16="http://schemas.microsoft.com/office/drawing/2014/main" id="{C0ECFC2D-909A-47DA-846F-3917A622A3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553200"/>
            <a:ext cx="9144000" cy="304800"/>
          </a:xfrm>
          <a:prstGeom prst="rect">
            <a:avLst/>
          </a:prstGeom>
          <a:solidFill>
            <a:srgbClr val="FF6600">
              <a:alpha val="58823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200" b="1">
              <a:latin typeface="Tahoma" panose="020B0604030504040204" pitchFamily="34" charset="0"/>
            </a:endParaRPr>
          </a:p>
        </p:txBody>
      </p:sp>
      <p:sp>
        <p:nvSpPr>
          <p:cNvPr id="34819" name="Text Box 8">
            <a:extLst>
              <a:ext uri="{FF2B5EF4-FFF2-40B4-BE49-F238E27FC236}">
                <a16:creationId xmlns:a16="http://schemas.microsoft.com/office/drawing/2014/main" id="{74525FF0-195B-4575-B4C1-03A1FD112B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09600"/>
            <a:ext cx="822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80000"/>
              <a:buFont typeface="Wingdings" panose="05000000000000000000" pitchFamily="2" charset="2"/>
              <a:buChar char="¨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6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¨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en-US" sz="3600" dirty="0"/>
              <a:t>Question &amp; Answer</a:t>
            </a:r>
            <a:endParaRPr lang="en-US" altLang="en-US" sz="3600" dirty="0">
              <a:latin typeface="Tahoma" panose="020B0604030504040204" pitchFamily="34" charset="0"/>
            </a:endParaRPr>
          </a:p>
        </p:txBody>
      </p:sp>
      <p:pic>
        <p:nvPicPr>
          <p:cNvPr id="34820" name="Picture 2">
            <a:extLst>
              <a:ext uri="{FF2B5EF4-FFF2-40B4-BE49-F238E27FC236}">
                <a16:creationId xmlns:a16="http://schemas.microsoft.com/office/drawing/2014/main" id="{A0F67C60-F668-49D3-923F-38C9C741FC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600200"/>
            <a:ext cx="6191250" cy="435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20851635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673E21D5-2C8C-461A-9452-8A7ACC99960B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685800"/>
            <a:ext cx="9144000" cy="1524000"/>
          </a:xfrm>
        </p:spPr>
        <p:txBody>
          <a:bodyPr anchor="b"/>
          <a:lstStyle/>
          <a:p>
            <a:pPr algn="ctr" eaLnBrk="1" hangingPunct="1"/>
            <a:r>
              <a:rPr lang="en-US" altLang="en-US" sz="3600">
                <a:cs typeface="Arial" panose="020B0604020202020204" pitchFamily="34" charset="0"/>
              </a:rPr>
              <a:t>Disclosures:</a:t>
            </a:r>
            <a:br>
              <a:rPr lang="en-US" altLang="en-US" sz="3600">
                <a:cs typeface="Arial" panose="020B0604020202020204" pitchFamily="34" charset="0"/>
              </a:rPr>
            </a:br>
            <a:r>
              <a:rPr lang="en-US" altLang="en-US" sz="3600">
                <a:cs typeface="Arial" panose="020B0604020202020204" pitchFamily="34" charset="0"/>
              </a:rPr>
              <a:t>Craig N. Piso is founder and President</a:t>
            </a:r>
            <a:r>
              <a:rPr lang="en-US" altLang="en-US" sz="3200">
                <a:cs typeface="Arial" panose="020B0604020202020204" pitchFamily="34" charset="0"/>
              </a:rPr>
              <a:t> </a:t>
            </a:r>
          </a:p>
        </p:txBody>
      </p:sp>
      <p:sp>
        <p:nvSpPr>
          <p:cNvPr id="4099" name="Rectangle 6">
            <a:extLst>
              <a:ext uri="{FF2B5EF4-FFF2-40B4-BE49-F238E27FC236}">
                <a16:creationId xmlns:a16="http://schemas.microsoft.com/office/drawing/2014/main" id="{929220D6-F4E2-4CAE-8320-7AE9F02C75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553200"/>
            <a:ext cx="9144000" cy="304800"/>
          </a:xfrm>
          <a:prstGeom prst="rect">
            <a:avLst/>
          </a:prstGeom>
          <a:solidFill>
            <a:srgbClr val="FF6600">
              <a:alpha val="58823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1200" b="1" dirty="0"/>
          </a:p>
        </p:txBody>
      </p:sp>
      <p:pic>
        <p:nvPicPr>
          <p:cNvPr id="4100" name="Picture 4" descr="PisoLogoCMYK.jpg">
            <a:extLst>
              <a:ext uri="{FF2B5EF4-FFF2-40B4-BE49-F238E27FC236}">
                <a16:creationId xmlns:a16="http://schemas.microsoft.com/office/drawing/2014/main" id="{6D30EBEA-0335-48C7-819F-2783E7B659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438400"/>
            <a:ext cx="5410200" cy="2446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BC816CAD-6A8E-4828-A697-25099B5AB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/>
          <a:lstStyle/>
          <a:p>
            <a:pPr algn="ctr"/>
            <a:r>
              <a:rPr lang="en-US" altLang="en-US" sz="3600" dirty="0"/>
              <a:t>Isaac Newton’s First Law of Motion:</a:t>
            </a:r>
            <a:br>
              <a:rPr lang="en-US" altLang="en-US" dirty="0"/>
            </a:br>
            <a:endParaRPr lang="en-US" altLang="en-US" dirty="0"/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D75BACCD-DA6B-47EE-95C8-35FC09EA89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495800"/>
          </a:xfrm>
        </p:spPr>
        <p:txBody>
          <a:bodyPr/>
          <a:lstStyle/>
          <a:p>
            <a:pPr marL="0" indent="0" algn="ctr">
              <a:buFont typeface="Wingdings" panose="05000000000000000000" pitchFamily="2" charset="2"/>
              <a:buNone/>
            </a:pPr>
            <a:r>
              <a:rPr lang="en-US" altLang="en-US" sz="2800" dirty="0"/>
              <a:t>“An object at rest stays at rest and an object in motion stays in motion with the same speed and in the same direction unless acted upon by an unbalanced force.”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en-US" dirty="0"/>
              <a:t>								</a:t>
            </a:r>
          </a:p>
        </p:txBody>
      </p:sp>
      <p:pic>
        <p:nvPicPr>
          <p:cNvPr id="8196" name="Picture 4">
            <a:extLst>
              <a:ext uri="{FF2B5EF4-FFF2-40B4-BE49-F238E27FC236}">
                <a16:creationId xmlns:a16="http://schemas.microsoft.com/office/drawing/2014/main" id="{6BCAB802-F1DA-452A-AC8D-FE2333D10D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124200"/>
            <a:ext cx="56388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>
            <a:extLst>
              <a:ext uri="{FF2B5EF4-FFF2-40B4-BE49-F238E27FC236}">
                <a16:creationId xmlns:a16="http://schemas.microsoft.com/office/drawing/2014/main" id="{75CD6A5D-411D-4B1B-8F3A-429D106D444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52400" y="381000"/>
            <a:ext cx="8839200" cy="990600"/>
          </a:xfrm>
        </p:spPr>
        <p:txBody>
          <a:bodyPr anchor="b"/>
          <a:lstStyle/>
          <a:p>
            <a:pPr algn="ctr" eaLnBrk="1" hangingPunct="1"/>
            <a:br>
              <a:rPr lang="en-US" altLang="en-US" sz="3600" dirty="0"/>
            </a:br>
            <a:r>
              <a:rPr lang="en-US" altLang="en-US" sz="3600" i="1" dirty="0"/>
              <a:t>Put </a:t>
            </a:r>
            <a:r>
              <a:rPr lang="en-US" altLang="en-US" sz="3600" i="1" dirty="0">
                <a:cs typeface="Tahoma" panose="020B0604030504040204" pitchFamily="34" charset="0"/>
              </a:rPr>
              <a:t>First Things First</a:t>
            </a:r>
            <a:endParaRPr lang="en-US" altLang="en-US" sz="3600" dirty="0">
              <a:cs typeface="Tahoma" panose="020B0604030504040204" pitchFamily="34" charset="0"/>
            </a:endParaRPr>
          </a:p>
        </p:txBody>
      </p:sp>
      <p:sp>
        <p:nvSpPr>
          <p:cNvPr id="5123" name="Rectangle 1027">
            <a:extLst>
              <a:ext uri="{FF2B5EF4-FFF2-40B4-BE49-F238E27FC236}">
                <a16:creationId xmlns:a16="http://schemas.microsoft.com/office/drawing/2014/main" id="{90A0C730-F70B-4B80-8F4C-FF74F0C8B981}"/>
              </a:ext>
            </a:extLst>
          </p:cNvPr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191000" y="2209800"/>
            <a:ext cx="4724400" cy="4572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panose="020B0604020202020204" pitchFamily="34" charset="0"/>
              <a:buChar char="■"/>
            </a:pPr>
            <a:r>
              <a:rPr lang="en-US" altLang="en-US" sz="2400" i="1" dirty="0"/>
              <a:t>If there is one message to glean from this wisdom, it is that a meaningful life is not a matter of speed or efficiency.  It’s much more a matter of what you do and why you do it, than how fast you get it done.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dirty="0">
                <a:cs typeface="Tahoma" panose="020B0604030504040204" pitchFamily="34" charset="0"/>
              </a:rPr>
              <a:t>		      Stephen R. Covey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400" dirty="0"/>
          </a:p>
        </p:txBody>
      </p:sp>
      <p:pic>
        <p:nvPicPr>
          <p:cNvPr id="5126" name="Picture 19" descr="ANd9GcQh8IUUCvDTVouBF06CGeuRddSnLbSS211spzUXn96Y9dxC8UD_Fw">
            <a:extLst>
              <a:ext uri="{FF2B5EF4-FFF2-40B4-BE49-F238E27FC236}">
                <a16:creationId xmlns:a16="http://schemas.microsoft.com/office/drawing/2014/main" id="{3953783A-ACE5-4305-A897-C1E966EED9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752600"/>
            <a:ext cx="358140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>
            <a:extLst>
              <a:ext uri="{FF2B5EF4-FFF2-40B4-BE49-F238E27FC236}">
                <a16:creationId xmlns:a16="http://schemas.microsoft.com/office/drawing/2014/main" id="{3DD3B4DA-29E9-42E3-A48E-D18E45E0B9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8064500" cy="1143000"/>
          </a:xfrm>
        </p:spPr>
        <p:txBody>
          <a:bodyPr/>
          <a:lstStyle/>
          <a:p>
            <a:pPr algn="ctr" eaLnBrk="1" hangingPunct="1"/>
            <a:r>
              <a:rPr lang="en-US" altLang="en-US" sz="4800" dirty="0"/>
              <a:t> </a:t>
            </a:r>
            <a:r>
              <a:rPr lang="en-US" altLang="en-US" sz="3600" dirty="0"/>
              <a:t>Planning for Success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5E808F8-EE0E-4322-9E3A-1A41F9170DC8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867275" y="2214563"/>
            <a:ext cx="3900488" cy="3881437"/>
          </a:xfrm>
        </p:spPr>
        <p:txBody>
          <a:bodyPr/>
          <a:lstStyle/>
          <a:p>
            <a:pPr eaLnBrk="1" hangingPunct="1"/>
            <a:r>
              <a:rPr lang="en-US" altLang="en-US"/>
              <a:t>Visualize results</a:t>
            </a:r>
          </a:p>
          <a:p>
            <a:pPr eaLnBrk="1" hangingPunct="1"/>
            <a:r>
              <a:rPr lang="en-US" altLang="en-US"/>
              <a:t>Mental rehearsal = 	achievement</a:t>
            </a:r>
          </a:p>
          <a:p>
            <a:pPr eaLnBrk="1" hangingPunct="1"/>
            <a:r>
              <a:rPr lang="en-US" altLang="en-US"/>
              <a:t>Short- &amp; long-term 	planning</a:t>
            </a:r>
          </a:p>
          <a:p>
            <a:pPr eaLnBrk="1" hangingPunct="1"/>
            <a:r>
              <a:rPr lang="en-US" altLang="en-US"/>
              <a:t>Hope &amp; energy 	relationship</a:t>
            </a:r>
          </a:p>
        </p:txBody>
      </p:sp>
      <p:graphicFrame>
        <p:nvGraphicFramePr>
          <p:cNvPr id="17415" name="Object 7">
            <a:extLst>
              <a:ext uri="{FF2B5EF4-FFF2-40B4-BE49-F238E27FC236}">
                <a16:creationId xmlns:a16="http://schemas.microsoft.com/office/drawing/2014/main" id="{7ADB93EC-1E8D-4652-A821-DAAFADAFDBE4}"/>
              </a:ext>
            </a:extLst>
          </p:cNvPr>
          <p:cNvGraphicFramePr>
            <a:graphicFrameLocks noChangeAspect="1"/>
          </p:cNvGraphicFramePr>
          <p:nvPr>
            <p:ph type="clipArt" sz="half" idx="1"/>
          </p:nvPr>
        </p:nvGraphicFramePr>
        <p:xfrm>
          <a:off x="819150" y="2214563"/>
          <a:ext cx="3881438" cy="3881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ClipArt" r:id="rId3" imgW="3473280" imgH="3472920" progId="MS_ClipArt_Gallery.2">
                  <p:embed/>
                </p:oleObj>
              </mc:Choice>
              <mc:Fallback>
                <p:oleObj name="ClipArt" r:id="rId3" imgW="3473280" imgH="3472920" progId="MS_ClipArt_Gallery.2">
                  <p:embed/>
                  <p:pic>
                    <p:nvPicPr>
                      <p:cNvPr id="17415" name="Object 7">
                        <a:extLst>
                          <a:ext uri="{FF2B5EF4-FFF2-40B4-BE49-F238E27FC236}">
                            <a16:creationId xmlns:a16="http://schemas.microsoft.com/office/drawing/2014/main" id="{7ADB93EC-1E8D-4652-A821-DAAFADAFDBE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9150" y="2214563"/>
                        <a:ext cx="3881438" cy="3881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74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9A63D952-A9E7-4991-8F2F-EF0EC43B28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09600" y="609600"/>
            <a:ext cx="8140700" cy="1143000"/>
          </a:xfrm>
        </p:spPr>
        <p:txBody>
          <a:bodyPr/>
          <a:lstStyle/>
          <a:p>
            <a:pPr algn="ctr" eaLnBrk="1" hangingPunct="1"/>
            <a:r>
              <a:rPr lang="en-US" altLang="en-US" sz="3600" dirty="0"/>
              <a:t>Be Proactive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E880CD62-6611-491E-8BD4-D20C3ACB9749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2057400"/>
            <a:ext cx="4495800" cy="4038600"/>
          </a:xfrm>
        </p:spPr>
        <p:txBody>
          <a:bodyPr/>
          <a:lstStyle/>
          <a:p>
            <a:pPr marL="469900" indent="-469900" eaLnBrk="1" hangingPunct="1"/>
            <a:r>
              <a:rPr lang="en-US" altLang="en-US"/>
              <a:t>Internal control</a:t>
            </a:r>
          </a:p>
          <a:p>
            <a:pPr marL="469900" indent="-469900" eaLnBrk="1" hangingPunct="1"/>
            <a:r>
              <a:rPr lang="en-US" altLang="en-US"/>
              <a:t>Be the wind, not a 	weather vane</a:t>
            </a:r>
          </a:p>
          <a:p>
            <a:pPr marL="469900" indent="-469900" eaLnBrk="1" hangingPunct="1"/>
            <a:r>
              <a:rPr lang="en-US" altLang="en-US"/>
              <a:t>Independent spirit</a:t>
            </a:r>
          </a:p>
          <a:p>
            <a:pPr marL="469900" indent="-469900" eaLnBrk="1" hangingPunct="1"/>
            <a:r>
              <a:rPr lang="en-US" altLang="en-US"/>
              <a:t>Power/Responsibility</a:t>
            </a:r>
          </a:p>
          <a:p>
            <a:pPr marL="469900" indent="-469900" eaLnBrk="1" hangingPunct="1"/>
            <a:r>
              <a:rPr lang="en-US" altLang="en-US"/>
              <a:t>Lead change &amp; drive 	results</a:t>
            </a:r>
          </a:p>
        </p:txBody>
      </p:sp>
      <p:pic>
        <p:nvPicPr>
          <p:cNvPr id="8196" name="Picture 4" descr="j0283218">
            <a:extLst>
              <a:ext uri="{FF2B5EF4-FFF2-40B4-BE49-F238E27FC236}">
                <a16:creationId xmlns:a16="http://schemas.microsoft.com/office/drawing/2014/main" id="{489FBB82-3747-4B53-86FE-D75F90A3C3F8}"/>
              </a:ext>
            </a:extLst>
          </p:cNvPr>
          <p:cNvPicPr>
            <a:picLocks noGrp="1" noChangeAspect="1" noChangeArrowheads="1" noCrop="1"/>
          </p:cNvPicPr>
          <p:nvPr>
            <p:ph type="media"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2362200"/>
            <a:ext cx="4038600" cy="350520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6E708186-C00B-48EC-B03C-EA2B8BFA0E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04800" y="381000"/>
            <a:ext cx="8534400" cy="1524000"/>
          </a:xfrm>
        </p:spPr>
        <p:txBody>
          <a:bodyPr/>
          <a:lstStyle/>
          <a:p>
            <a:pPr algn="ctr" eaLnBrk="1" hangingPunct="1"/>
            <a:r>
              <a:rPr lang="en-US" altLang="en-US" sz="3600" dirty="0"/>
              <a:t>What You Focus Upon Tends To Expand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799F780D-1ED6-4CEF-855C-BEB7338904DC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5105400" y="2133600"/>
            <a:ext cx="3886200" cy="3962400"/>
          </a:xfrm>
        </p:spPr>
        <p:txBody>
          <a:bodyPr/>
          <a:lstStyle/>
          <a:p>
            <a:pPr marL="469900" indent="-469900" eaLnBrk="1" hangingPunct="1"/>
            <a:r>
              <a:rPr lang="en-US" altLang="en-US" sz="3600" dirty="0"/>
              <a:t>Visualize goals –	stay focused</a:t>
            </a:r>
          </a:p>
          <a:p>
            <a:pPr marL="469900" indent="-469900" eaLnBrk="1" hangingPunct="1"/>
            <a:r>
              <a:rPr lang="en-US" altLang="en-US" sz="3600" dirty="0"/>
              <a:t>Persevere – </a:t>
            </a:r>
          </a:p>
          <a:p>
            <a:pPr marL="469900" indent="-469900" eaLnBrk="1" hangingPunct="1">
              <a:buFont typeface="Wingdings" panose="05000000000000000000" pitchFamily="2" charset="2"/>
              <a:buNone/>
            </a:pPr>
            <a:r>
              <a:rPr lang="en-US" altLang="en-US" sz="3600" dirty="0"/>
              <a:t>		be resilient</a:t>
            </a:r>
          </a:p>
          <a:p>
            <a:pPr marL="469900" indent="-469900" eaLnBrk="1" hangingPunct="1"/>
            <a:r>
              <a:rPr lang="en-US" altLang="en-US" sz="3600" dirty="0"/>
              <a:t>Importance &amp; 	Confidence!</a:t>
            </a:r>
          </a:p>
        </p:txBody>
      </p:sp>
      <p:pic>
        <p:nvPicPr>
          <p:cNvPr id="44036" name="Picture 4" descr="j0238044">
            <a:extLst>
              <a:ext uri="{FF2B5EF4-FFF2-40B4-BE49-F238E27FC236}">
                <a16:creationId xmlns:a16="http://schemas.microsoft.com/office/drawing/2014/main" id="{6B6AC522-6991-42A6-8B05-C669D429C65F}"/>
              </a:ext>
            </a:extLst>
          </p:cNvPr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38200" y="2209800"/>
            <a:ext cx="4419600" cy="3581400"/>
          </a:xfrm>
        </p:spPr>
      </p:pic>
    </p:spTree>
    <p:extLst>
      <p:ext uri="{BB962C8B-B14F-4D97-AF65-F5344CB8AC3E}">
        <p14:creationId xmlns:p14="http://schemas.microsoft.com/office/powerpoint/2010/main" val="270878129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4403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49D84E88-E162-43B6-BA33-6B7C78F47F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sz="3600" dirty="0">
                <a:ea typeface="ＭＳ Ｐゴシック" panose="020B0600070205080204" pitchFamily="34" charset="-128"/>
              </a:rPr>
              <a:t>Power of Focus</a:t>
            </a:r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5F38A99D-D08C-4CE0-B733-5E36D35BA700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981200"/>
            <a:ext cx="4800600" cy="4149725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2800" dirty="0">
                <a:ea typeface="+mn-ea"/>
              </a:rPr>
              <a:t>Intersection of 3 Circles: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2800" dirty="0">
                <a:ea typeface="+mn-ea"/>
              </a:rPr>
              <a:t>          </a:t>
            </a:r>
            <a:r>
              <a:rPr lang="en-US" altLang="en-US" sz="2800" i="1" dirty="0">
                <a:ea typeface="+mn-ea"/>
              </a:rPr>
              <a:t>The Hedgehog 				Concept</a:t>
            </a:r>
          </a:p>
          <a:p>
            <a:pPr eaLnBrk="1" hangingPunct="1">
              <a:defRPr/>
            </a:pPr>
            <a:r>
              <a:rPr lang="en-US" altLang="en-US" sz="2800" i="1" dirty="0">
                <a:ea typeface="+mn-ea"/>
              </a:rPr>
              <a:t>Tortoise and the Hare</a:t>
            </a:r>
          </a:p>
          <a:p>
            <a:pPr eaLnBrk="1" hangingPunct="1">
              <a:defRPr/>
            </a:pPr>
            <a:r>
              <a:rPr lang="en-US" altLang="en-US" sz="2800" i="1" dirty="0">
                <a:ea typeface="+mn-ea"/>
              </a:rPr>
              <a:t>Culture of Discipline</a:t>
            </a:r>
          </a:p>
        </p:txBody>
      </p:sp>
      <p:pic>
        <p:nvPicPr>
          <p:cNvPr id="6148" name="Picture 5" descr="HedgehogConcept.jpg (402×405)">
            <a:extLst>
              <a:ext uri="{FF2B5EF4-FFF2-40B4-BE49-F238E27FC236}">
                <a16:creationId xmlns:a16="http://schemas.microsoft.com/office/drawing/2014/main" id="{CF33BF2E-F51A-48F8-AE2F-1017A0C97AE7}"/>
              </a:ext>
            </a:extLst>
          </p:cNvPr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57750" y="1981200"/>
            <a:ext cx="3829050" cy="3857625"/>
          </a:xfrm>
          <a:noFill/>
        </p:spPr>
      </p:pic>
    </p:spTree>
    <p:extLst>
      <p:ext uri="{BB962C8B-B14F-4D97-AF65-F5344CB8AC3E}">
        <p14:creationId xmlns:p14="http://schemas.microsoft.com/office/powerpoint/2010/main" val="30635212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19D38EC6-2847-482B-80D4-32B4412F47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8064500" cy="1143000"/>
          </a:xfrm>
        </p:spPr>
        <p:txBody>
          <a:bodyPr/>
          <a:lstStyle/>
          <a:p>
            <a:pPr algn="ctr" eaLnBrk="1" hangingPunct="1"/>
            <a:r>
              <a:rPr lang="en-US" altLang="en-US" sz="3600" dirty="0"/>
              <a:t>Learn to Prioritize</a:t>
            </a:r>
          </a:p>
        </p:txBody>
      </p:sp>
      <p:sp>
        <p:nvSpPr>
          <p:cNvPr id="9219" name="Rectangle 4">
            <a:extLst>
              <a:ext uri="{FF2B5EF4-FFF2-40B4-BE49-F238E27FC236}">
                <a16:creationId xmlns:a16="http://schemas.microsoft.com/office/drawing/2014/main" id="{2FDB3936-F4F2-4E0A-A3AB-2998D7D31BA4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867275" y="2057400"/>
            <a:ext cx="3900488" cy="4038600"/>
          </a:xfrm>
        </p:spPr>
        <p:txBody>
          <a:bodyPr/>
          <a:lstStyle/>
          <a:p>
            <a:pPr eaLnBrk="1" hangingPunct="1"/>
            <a:r>
              <a:rPr lang="en-US" altLang="en-US"/>
              <a:t>Importance vs. 	Urgency</a:t>
            </a:r>
          </a:p>
          <a:p>
            <a:pPr eaLnBrk="1" hangingPunct="1"/>
            <a:r>
              <a:rPr lang="en-US" altLang="en-US"/>
              <a:t>“80/20 Rule”</a:t>
            </a:r>
          </a:p>
          <a:p>
            <a:pPr eaLnBrk="1" hangingPunct="1"/>
            <a:r>
              <a:rPr lang="en-US" altLang="en-US"/>
              <a:t>Get scheduled</a:t>
            </a:r>
          </a:p>
          <a:p>
            <a:pPr eaLnBrk="1" hangingPunct="1"/>
            <a:r>
              <a:rPr lang="en-US" altLang="en-US"/>
              <a:t>Plan your work &amp; 	work your plan</a:t>
            </a:r>
          </a:p>
          <a:p>
            <a:pPr eaLnBrk="1" hangingPunct="1"/>
            <a:r>
              <a:rPr lang="en-US" altLang="en-US"/>
              <a:t>Get maximum ROI</a:t>
            </a:r>
          </a:p>
          <a:p>
            <a:pPr eaLnBrk="1" hangingPunct="1"/>
            <a:endParaRPr lang="en-US" altLang="en-US" sz="2800"/>
          </a:p>
        </p:txBody>
      </p:sp>
      <p:pic>
        <p:nvPicPr>
          <p:cNvPr id="27657" name="Picture 9" descr="j0158121">
            <a:extLst>
              <a:ext uri="{FF2B5EF4-FFF2-40B4-BE49-F238E27FC236}">
                <a16:creationId xmlns:a16="http://schemas.microsoft.com/office/drawing/2014/main" id="{D62CD2C9-8FAC-411A-9376-DD0BAD854E45}"/>
              </a:ext>
            </a:extLst>
          </p:cNvPr>
          <p:cNvPicPr>
            <a:picLocks noGrp="1" noChangeAspect="1" noChangeArrowheads="1"/>
          </p:cNvPicPr>
          <p:nvPr>
            <p:ph type="clipArt"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85800" y="2057400"/>
            <a:ext cx="4343400" cy="38862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ixel">
  <a:themeElements>
    <a:clrScheme name="Pixel 10">
      <a:dk1>
        <a:srgbClr val="000000"/>
      </a:dk1>
      <a:lt1>
        <a:srgbClr val="FFFFFF"/>
      </a:lt1>
      <a:dk2>
        <a:srgbClr val="000000"/>
      </a:dk2>
      <a:lt2>
        <a:srgbClr val="FF9900"/>
      </a:lt2>
      <a:accent1>
        <a:srgbClr val="FFCC99"/>
      </a:accent1>
      <a:accent2>
        <a:srgbClr val="FBA313"/>
      </a:accent2>
      <a:accent3>
        <a:srgbClr val="FFFFFF"/>
      </a:accent3>
      <a:accent4>
        <a:srgbClr val="000000"/>
      </a:accent4>
      <a:accent5>
        <a:srgbClr val="FFE2CA"/>
      </a:accent5>
      <a:accent6>
        <a:srgbClr val="E39310"/>
      </a:accent6>
      <a:hlink>
        <a:srgbClr val="CC3300"/>
      </a:hlink>
      <a:folHlink>
        <a:srgbClr val="FCC66E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6814</TotalTime>
  <Words>237</Words>
  <Application>Microsoft Office PowerPoint</Application>
  <PresentationFormat>On-screen Show (4:3)</PresentationFormat>
  <Paragraphs>69</Paragraphs>
  <Slides>16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Arial Black</vt:lpstr>
      <vt:lpstr>Tahoma</vt:lpstr>
      <vt:lpstr>Times New Roman</vt:lpstr>
      <vt:lpstr>Wingdings</vt:lpstr>
      <vt:lpstr>Pixel</vt:lpstr>
      <vt:lpstr>Microsoft ClipArt Gallery</vt:lpstr>
      <vt:lpstr>Time Management </vt:lpstr>
      <vt:lpstr>Disclosures: Craig N. Piso is founder and President </vt:lpstr>
      <vt:lpstr>Isaac Newton’s First Law of Motion: </vt:lpstr>
      <vt:lpstr> Put First Things First</vt:lpstr>
      <vt:lpstr> Planning for Success</vt:lpstr>
      <vt:lpstr>Be Proactive</vt:lpstr>
      <vt:lpstr>What You Focus Upon Tends To Expand</vt:lpstr>
      <vt:lpstr>Power of Focus</vt:lpstr>
      <vt:lpstr>Learn to Prioritize</vt:lpstr>
      <vt:lpstr>Time Management Quadrant</vt:lpstr>
      <vt:lpstr>Power of Excellent Thought</vt:lpstr>
      <vt:lpstr>Take Care of Yourself</vt:lpstr>
      <vt:lpstr>Empowerment:  Plan Your Work…Then Work Your Plan</vt:lpstr>
      <vt:lpstr>Empowerment:  Putting Your Plans into Action</vt:lpstr>
      <vt:lpstr>Applied Skills</vt:lpstr>
      <vt:lpstr>PowerPoint Presentation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Effective Health Coaching for Patient Behavioral Change</dc:title>
  <dc:creator>Craig</dc:creator>
  <cp:lastModifiedBy>Craig Piso</cp:lastModifiedBy>
  <cp:revision>648</cp:revision>
  <dcterms:created xsi:type="dcterms:W3CDTF">2006-12-13T21:24:22Z</dcterms:created>
  <dcterms:modified xsi:type="dcterms:W3CDTF">2019-05-27T19:39:59Z</dcterms:modified>
</cp:coreProperties>
</file>