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8" r:id="rId3"/>
    <p:sldId id="257" r:id="rId4"/>
    <p:sldId id="262" r:id="rId5"/>
    <p:sldId id="263" r:id="rId6"/>
    <p:sldId id="264" r:id="rId7"/>
    <p:sldId id="266" r:id="rId8"/>
    <p:sldId id="267" r:id="rId9"/>
    <p:sldId id="268" r:id="rId10"/>
    <p:sldId id="269" r:id="rId11"/>
    <p:sldId id="271" r:id="rId12"/>
    <p:sldId id="270" r:id="rId13"/>
    <p:sldId id="259" r:id="rId14"/>
    <p:sldId id="260" r:id="rId15"/>
    <p:sldId id="261" r:id="rId16"/>
    <p:sldId id="265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E12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0694DB5-D6A0-4A1F-A5A1-37D74FF9CD6D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7225C30-0DF8-43C8-BA91-A75AFD30D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045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F6086-2004-4FF1-9126-35C9BEA3EF03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A79A-89AB-4D3B-9CBE-4468D9FAD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185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F6086-2004-4FF1-9126-35C9BEA3EF03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A79A-89AB-4D3B-9CBE-4468D9FAD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905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F6086-2004-4FF1-9126-35C9BEA3EF03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A79A-89AB-4D3B-9CBE-4468D9FAD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79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F6086-2004-4FF1-9126-35C9BEA3EF03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A79A-89AB-4D3B-9CBE-4468D9FAD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58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F6086-2004-4FF1-9126-35C9BEA3EF03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A79A-89AB-4D3B-9CBE-4468D9FAD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5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F6086-2004-4FF1-9126-35C9BEA3EF03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A79A-89AB-4D3B-9CBE-4468D9FAD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64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F6086-2004-4FF1-9126-35C9BEA3EF03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A79A-89AB-4D3B-9CBE-4468D9FAD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644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F6086-2004-4FF1-9126-35C9BEA3EF03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A79A-89AB-4D3B-9CBE-4468D9FAD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74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F6086-2004-4FF1-9126-35C9BEA3EF03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A79A-89AB-4D3B-9CBE-4468D9FAD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136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F6086-2004-4FF1-9126-35C9BEA3EF03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A79A-89AB-4D3B-9CBE-4468D9FAD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59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F6086-2004-4FF1-9126-35C9BEA3EF03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A79A-89AB-4D3B-9CBE-4468D9FAD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162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12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F6086-2004-4FF1-9126-35C9BEA3EF03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0A79A-89AB-4D3B-9CBE-4468D9FAD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02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CC00"/>
                </a:solidFill>
              </a:rPr>
              <a:t>Rheumatology for Eye Doctors</a:t>
            </a:r>
            <a:endParaRPr lang="en-US" dirty="0">
              <a:solidFill>
                <a:srgbClr val="FFCC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Dr. James Brick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49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Treatment </a:t>
            </a:r>
            <a:r>
              <a:rPr lang="en-US" dirty="0" err="1">
                <a:solidFill>
                  <a:srgbClr val="FFFF00"/>
                </a:solidFill>
              </a:rPr>
              <a:t>Sjogrens</a:t>
            </a:r>
            <a:r>
              <a:rPr lang="en-US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>
                <a:solidFill>
                  <a:srgbClr val="FFFF00"/>
                </a:solidFill>
              </a:rPr>
              <a:t>Artificial </a:t>
            </a:r>
            <a:r>
              <a:rPr lang="en-US" sz="2500" dirty="0" smtClean="0">
                <a:solidFill>
                  <a:srgbClr val="FFFF00"/>
                </a:solidFill>
              </a:rPr>
              <a:t>tears/saliva</a:t>
            </a:r>
          </a:p>
          <a:p>
            <a:r>
              <a:rPr lang="en-US" sz="2500" dirty="0">
                <a:solidFill>
                  <a:srgbClr val="FFFF00"/>
                </a:solidFill>
              </a:rPr>
              <a:t> </a:t>
            </a:r>
            <a:r>
              <a:rPr lang="en-US" sz="2500" dirty="0" smtClean="0">
                <a:solidFill>
                  <a:srgbClr val="FFFF00"/>
                </a:solidFill>
              </a:rPr>
              <a:t>Muscarinic </a:t>
            </a:r>
            <a:r>
              <a:rPr lang="en-US" sz="2500" dirty="0">
                <a:solidFill>
                  <a:srgbClr val="FFFF00"/>
                </a:solidFill>
              </a:rPr>
              <a:t>agents pilocarpine and </a:t>
            </a:r>
            <a:r>
              <a:rPr lang="en-US" sz="2500" dirty="0" err="1" smtClean="0">
                <a:solidFill>
                  <a:srgbClr val="FFFF00"/>
                </a:solidFill>
              </a:rPr>
              <a:t>cevimeline</a:t>
            </a:r>
            <a:r>
              <a:rPr lang="en-US" sz="2500" dirty="0" smtClean="0">
                <a:solidFill>
                  <a:srgbClr val="FFFF00"/>
                </a:solidFill>
              </a:rPr>
              <a:t> cholinergic side effects </a:t>
            </a:r>
          </a:p>
          <a:p>
            <a:r>
              <a:rPr lang="en-US" sz="2500" dirty="0" err="1" smtClean="0">
                <a:solidFill>
                  <a:srgbClr val="FFFF00"/>
                </a:solidFill>
              </a:rPr>
              <a:t>Plaquenil</a:t>
            </a:r>
            <a:r>
              <a:rPr lang="en-US" sz="2500" dirty="0" smtClean="0">
                <a:solidFill>
                  <a:srgbClr val="FFFF00"/>
                </a:solidFill>
              </a:rPr>
              <a:t> Trails</a:t>
            </a:r>
            <a:endParaRPr lang="en-US" sz="2500" dirty="0" smtClean="0">
              <a:solidFill>
                <a:srgbClr val="FFFF00"/>
              </a:solidFill>
            </a:endParaRPr>
          </a:p>
          <a:p>
            <a:r>
              <a:rPr lang="en-US" sz="2500" dirty="0" err="1" smtClean="0">
                <a:solidFill>
                  <a:srgbClr val="FFFF00"/>
                </a:solidFill>
              </a:rPr>
              <a:t>Rituxan</a:t>
            </a:r>
            <a:r>
              <a:rPr lang="en-US" sz="2500" dirty="0" smtClean="0">
                <a:solidFill>
                  <a:srgbClr val="FFFF00"/>
                </a:solidFill>
              </a:rPr>
              <a:t> case report</a:t>
            </a:r>
          </a:p>
          <a:p>
            <a:endParaRPr lang="en-US" sz="2500" dirty="0" smtClean="0">
              <a:solidFill>
                <a:srgbClr val="FFFF00"/>
              </a:solidFill>
            </a:endParaRPr>
          </a:p>
          <a:p>
            <a:endParaRPr lang="en-US" sz="2500" dirty="0" smtClean="0">
              <a:solidFill>
                <a:srgbClr val="FFFF00"/>
              </a:solidFill>
            </a:endParaRPr>
          </a:p>
          <a:p>
            <a:endParaRPr lang="en-US" sz="25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747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12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Ant Uveitis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500" dirty="0" err="1" smtClean="0">
                <a:solidFill>
                  <a:srgbClr val="FFFF00"/>
                </a:solidFill>
              </a:rPr>
              <a:t>Spondyloarihropathies</a:t>
            </a:r>
            <a:r>
              <a:rPr lang="en-US" sz="2500" dirty="0" smtClean="0">
                <a:solidFill>
                  <a:srgbClr val="FFFF00"/>
                </a:solidFill>
              </a:rPr>
              <a:t>/psoriasis/IBD</a:t>
            </a:r>
          </a:p>
          <a:p>
            <a:r>
              <a:rPr lang="en-US" sz="2500" dirty="0" smtClean="0">
                <a:solidFill>
                  <a:srgbClr val="FFFF00"/>
                </a:solidFill>
              </a:rPr>
              <a:t>Sarcoid</a:t>
            </a:r>
          </a:p>
          <a:p>
            <a:r>
              <a:rPr lang="en-US" sz="2500" dirty="0" err="1" smtClean="0">
                <a:solidFill>
                  <a:srgbClr val="FFFF00"/>
                </a:solidFill>
              </a:rPr>
              <a:t>Behcets</a:t>
            </a:r>
            <a:endParaRPr lang="en-US" sz="2500" dirty="0" smtClean="0">
              <a:solidFill>
                <a:srgbClr val="FFFF00"/>
              </a:solidFill>
            </a:endParaRPr>
          </a:p>
          <a:p>
            <a:r>
              <a:rPr lang="en-US" sz="2500" dirty="0" smtClean="0">
                <a:solidFill>
                  <a:srgbClr val="FFFF00"/>
                </a:solidFill>
              </a:rPr>
              <a:t>Kawasaki</a:t>
            </a:r>
          </a:p>
          <a:p>
            <a:r>
              <a:rPr lang="en-US" sz="2500" dirty="0" err="1" smtClean="0">
                <a:solidFill>
                  <a:srgbClr val="FFFF00"/>
                </a:solidFill>
              </a:rPr>
              <a:t>Polychondritis</a:t>
            </a:r>
            <a:endParaRPr lang="en-US" sz="2500" dirty="0" smtClean="0">
              <a:solidFill>
                <a:srgbClr val="FFFF00"/>
              </a:solidFill>
            </a:endParaRPr>
          </a:p>
          <a:p>
            <a:r>
              <a:rPr lang="en-US" sz="2500" dirty="0" err="1" smtClean="0">
                <a:solidFill>
                  <a:srgbClr val="FFFF00"/>
                </a:solidFill>
              </a:rPr>
              <a:t>Sjogrens</a:t>
            </a:r>
            <a:endParaRPr lang="en-US" sz="2500" dirty="0" smtClean="0">
              <a:solidFill>
                <a:srgbClr val="FFFF00"/>
              </a:solidFill>
            </a:endParaRPr>
          </a:p>
          <a:p>
            <a:r>
              <a:rPr lang="en-US" sz="2500" dirty="0" smtClean="0">
                <a:solidFill>
                  <a:srgbClr val="FFFF00"/>
                </a:solidFill>
              </a:rPr>
              <a:t>Lupus</a:t>
            </a:r>
            <a:endParaRPr lang="en-US" dirty="0"/>
          </a:p>
          <a:p>
            <a:r>
              <a:rPr lang="en-US" sz="2500" smtClean="0">
                <a:solidFill>
                  <a:srgbClr val="FFFF00"/>
                </a:solidFill>
              </a:rPr>
              <a:t>ect</a:t>
            </a:r>
            <a:endParaRPr lang="en-US" sz="25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942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Drugs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839788" y="1538344"/>
            <a:ext cx="5157787" cy="4651319"/>
          </a:xfrm>
        </p:spPr>
        <p:txBody>
          <a:bodyPr>
            <a:normAutofit/>
          </a:bodyPr>
          <a:lstStyle/>
          <a:p>
            <a:r>
              <a:rPr lang="en-US" sz="2500" dirty="0" smtClean="0">
                <a:solidFill>
                  <a:srgbClr val="FFFF00"/>
                </a:solidFill>
              </a:rPr>
              <a:t>MTX- Most experience</a:t>
            </a:r>
          </a:p>
          <a:p>
            <a:pPr lvl="2"/>
            <a:r>
              <a:rPr lang="en-US" dirty="0" err="1" smtClean="0">
                <a:solidFill>
                  <a:srgbClr val="FFFF00"/>
                </a:solidFill>
              </a:rPr>
              <a:t>Cytopenias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</a:p>
          <a:p>
            <a:pPr lvl="2"/>
            <a:r>
              <a:rPr lang="en-US" dirty="0" smtClean="0">
                <a:solidFill>
                  <a:srgbClr val="FFFF00"/>
                </a:solidFill>
              </a:rPr>
              <a:t>Mucositis/GI</a:t>
            </a:r>
          </a:p>
          <a:p>
            <a:pPr lvl="2"/>
            <a:r>
              <a:rPr lang="en-US" dirty="0" smtClean="0">
                <a:solidFill>
                  <a:srgbClr val="FFFF00"/>
                </a:solidFill>
              </a:rPr>
              <a:t>Liver- Weekly dose, no </a:t>
            </a:r>
            <a:r>
              <a:rPr lang="en-US" dirty="0" err="1" smtClean="0">
                <a:solidFill>
                  <a:srgbClr val="FFFF00"/>
                </a:solidFill>
              </a:rPr>
              <a:t>etoh</a:t>
            </a:r>
            <a:endParaRPr lang="en-US" dirty="0" smtClean="0">
              <a:solidFill>
                <a:srgbClr val="FFFF00"/>
              </a:solidFill>
            </a:endParaRPr>
          </a:p>
          <a:p>
            <a:pPr lvl="2"/>
            <a:r>
              <a:rPr lang="en-US" dirty="0" smtClean="0">
                <a:solidFill>
                  <a:srgbClr val="FFFF00"/>
                </a:solidFill>
              </a:rPr>
              <a:t>Lung- rare, real?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AZA- </a:t>
            </a:r>
            <a:r>
              <a:rPr lang="en-US" dirty="0" err="1" smtClean="0">
                <a:solidFill>
                  <a:srgbClr val="FFFF00"/>
                </a:solidFill>
              </a:rPr>
              <a:t>cytopenia</a:t>
            </a:r>
            <a:endParaRPr lang="en-US" dirty="0" smtClean="0">
              <a:solidFill>
                <a:srgbClr val="FFFF00"/>
              </a:solidFill>
            </a:endParaRPr>
          </a:p>
          <a:p>
            <a:pPr lvl="2"/>
            <a:r>
              <a:rPr lang="en-US" dirty="0" smtClean="0">
                <a:solidFill>
                  <a:srgbClr val="FFFF00"/>
                </a:solidFill>
              </a:rPr>
              <a:t>Mucositis/ GI</a:t>
            </a:r>
          </a:p>
          <a:p>
            <a:pPr lvl="2"/>
            <a:r>
              <a:rPr lang="en-US" dirty="0" smtClean="0">
                <a:solidFill>
                  <a:srgbClr val="FFFF00"/>
                </a:solidFill>
              </a:rPr>
              <a:t>Cancer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Biologics –all very expensive </a:t>
            </a:r>
          </a:p>
          <a:p>
            <a:pPr lvl="3"/>
            <a:r>
              <a:rPr lang="en-US" dirty="0" smtClean="0">
                <a:solidFill>
                  <a:srgbClr val="FFFF00"/>
                </a:solidFill>
              </a:rPr>
              <a:t>All local and systemic </a:t>
            </a:r>
            <a:r>
              <a:rPr lang="en-US" dirty="0" err="1" smtClean="0">
                <a:solidFill>
                  <a:srgbClr val="FFFF00"/>
                </a:solidFill>
              </a:rPr>
              <a:t>Rxn’s</a:t>
            </a:r>
            <a:endParaRPr lang="en-US" dirty="0" smtClean="0">
              <a:solidFill>
                <a:srgbClr val="FFFF00"/>
              </a:solidFill>
            </a:endParaRPr>
          </a:p>
          <a:p>
            <a:pPr lvl="3"/>
            <a:r>
              <a:rPr lang="en-US" dirty="0" smtClean="0">
                <a:solidFill>
                  <a:srgbClr val="FFFF00"/>
                </a:solidFill>
              </a:rPr>
              <a:t>Even pure human</a:t>
            </a:r>
          </a:p>
          <a:p>
            <a:pPr lvl="2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538344"/>
            <a:ext cx="5183188" cy="4651319"/>
          </a:xfrm>
        </p:spPr>
        <p:txBody>
          <a:bodyPr/>
          <a:lstStyle/>
          <a:p>
            <a:r>
              <a:rPr lang="en-US" dirty="0" err="1" smtClean="0">
                <a:solidFill>
                  <a:srgbClr val="FFFF00"/>
                </a:solidFill>
              </a:rPr>
              <a:t>Etanercept</a:t>
            </a:r>
            <a:r>
              <a:rPr lang="en-US" dirty="0" smtClean="0">
                <a:solidFill>
                  <a:srgbClr val="FFFF00"/>
                </a:solidFill>
              </a:rPr>
              <a:t>-Enbrel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Adalimumab-</a:t>
            </a:r>
            <a:r>
              <a:rPr lang="en-US" dirty="0" err="1" smtClean="0">
                <a:solidFill>
                  <a:srgbClr val="FFFF00"/>
                </a:solidFill>
              </a:rPr>
              <a:t>Humira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err="1" smtClean="0">
                <a:solidFill>
                  <a:srgbClr val="FFFF00"/>
                </a:solidFill>
              </a:rPr>
              <a:t>Inflximab-Remicade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err="1" smtClean="0">
                <a:solidFill>
                  <a:srgbClr val="FFFF00"/>
                </a:solidFill>
              </a:rPr>
              <a:t>Rituxamab-Rituan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err="1" smtClean="0">
                <a:solidFill>
                  <a:srgbClr val="FFFF00"/>
                </a:solidFill>
              </a:rPr>
              <a:t>Etc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err="1" smtClean="0">
                <a:solidFill>
                  <a:srgbClr val="FFFF00"/>
                </a:solidFill>
              </a:rPr>
              <a:t>Mycophenalate-cellcept</a:t>
            </a:r>
            <a:endParaRPr lang="en-US" dirty="0" smtClean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42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FF00"/>
                </a:solidFill>
              </a:rPr>
              <a:t>Antimalarials</a:t>
            </a:r>
            <a:r>
              <a:rPr lang="en-US" dirty="0" smtClean="0">
                <a:solidFill>
                  <a:srgbClr val="FFFF00"/>
                </a:solidFill>
              </a:rPr>
              <a:t>	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FFFF00"/>
                </a:solidFill>
              </a:rPr>
              <a:t>Chloroquine</a:t>
            </a:r>
          </a:p>
          <a:p>
            <a:endParaRPr lang="en-US" sz="2000" dirty="0" smtClean="0">
              <a:solidFill>
                <a:srgbClr val="FFFF00"/>
              </a:solidFill>
            </a:endParaRPr>
          </a:p>
          <a:p>
            <a:r>
              <a:rPr lang="en-US" sz="4000" dirty="0" smtClean="0">
                <a:solidFill>
                  <a:srgbClr val="FFFF00"/>
                </a:solidFill>
              </a:rPr>
              <a:t>Hydroxychloroquine</a:t>
            </a:r>
          </a:p>
          <a:p>
            <a:endParaRPr lang="en-US" sz="2000" dirty="0" smtClean="0">
              <a:solidFill>
                <a:srgbClr val="FFFF00"/>
              </a:solidFill>
            </a:endParaRPr>
          </a:p>
          <a:p>
            <a:r>
              <a:rPr lang="en-US" sz="4000" dirty="0" err="1" smtClean="0">
                <a:solidFill>
                  <a:srgbClr val="FFFF00"/>
                </a:solidFill>
              </a:rPr>
              <a:t>Quinacrine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52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Hydroxychloroquine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Safest drug Rheumatologists have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Rare toxicity in adults &lt;400mg day, or </a:t>
            </a:r>
            <a:r>
              <a:rPr lang="en-US" sz="3600" dirty="0" err="1" smtClean="0">
                <a:solidFill>
                  <a:srgbClr val="FFFF00"/>
                </a:solidFill>
              </a:rPr>
              <a:t>wt</a:t>
            </a:r>
            <a:r>
              <a:rPr lang="en-US" sz="3600" dirty="0" smtClean="0">
                <a:solidFill>
                  <a:srgbClr val="FFFF00"/>
                </a:solidFill>
              </a:rPr>
              <a:t> based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Early detection with monitors is key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Mechanism of action is unknown 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52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Hydroxychloroquine uses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FF00"/>
                </a:solidFill>
              </a:rPr>
              <a:t>Sjogrens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RA </a:t>
            </a:r>
            <a:r>
              <a:rPr lang="en-US" dirty="0" err="1" smtClean="0">
                <a:solidFill>
                  <a:srgbClr val="FFFF00"/>
                </a:solidFill>
              </a:rPr>
              <a:t>sero</a:t>
            </a:r>
            <a:r>
              <a:rPr lang="en-US" dirty="0" smtClean="0">
                <a:solidFill>
                  <a:srgbClr val="FFFF00"/>
                </a:solidFill>
              </a:rPr>
              <a:t> positive or </a:t>
            </a:r>
            <a:r>
              <a:rPr lang="en-US" dirty="0" err="1" smtClean="0">
                <a:solidFill>
                  <a:srgbClr val="FFFF00"/>
                </a:solidFill>
              </a:rPr>
              <a:t>sero</a:t>
            </a:r>
            <a:r>
              <a:rPr lang="en-US" dirty="0" smtClean="0">
                <a:solidFill>
                  <a:srgbClr val="FFFF00"/>
                </a:solidFill>
              </a:rPr>
              <a:t> negative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SLE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Inflammatory OA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Skin lupus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JRA</a:t>
            </a:r>
          </a:p>
          <a:p>
            <a:r>
              <a:rPr lang="en-US" dirty="0">
                <a:solidFill>
                  <a:srgbClr val="FFFF00"/>
                </a:solidFill>
              </a:rPr>
              <a:t>P</a:t>
            </a:r>
            <a:r>
              <a:rPr lang="en-US" dirty="0" smtClean="0">
                <a:solidFill>
                  <a:srgbClr val="FFFF00"/>
                </a:solidFill>
              </a:rPr>
              <a:t>soriatic arthritis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ETC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Problems with Rheum/</a:t>
            </a:r>
            <a:r>
              <a:rPr lang="en-US" dirty="0" err="1" smtClean="0">
                <a:solidFill>
                  <a:srgbClr val="FFFF00"/>
                </a:solidFill>
              </a:rPr>
              <a:t>Opth</a:t>
            </a:r>
            <a:r>
              <a:rPr lang="en-US" dirty="0" smtClean="0">
                <a:solidFill>
                  <a:srgbClr val="FFFF00"/>
                </a:solidFill>
              </a:rPr>
              <a:t> interface	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I cant examine the </a:t>
            </a:r>
            <a:r>
              <a:rPr lang="en-US" sz="3200" dirty="0" smtClean="0">
                <a:solidFill>
                  <a:srgbClr val="FFFF00"/>
                </a:solidFill>
              </a:rPr>
              <a:t>organ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 smtClean="0">
                <a:solidFill>
                  <a:srgbClr val="FFFF00"/>
                </a:solidFill>
              </a:rPr>
              <a:t>DX Often based on appearance </a:t>
            </a:r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I have no way to follow progress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Often no confirmatory </a:t>
            </a:r>
            <a:r>
              <a:rPr lang="en-US" sz="3200" dirty="0" smtClean="0">
                <a:solidFill>
                  <a:srgbClr val="FFFF00"/>
                </a:solidFill>
              </a:rPr>
              <a:t>labs, no BX</a:t>
            </a:r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Treatment often based on a few case reports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The </a:t>
            </a:r>
            <a:r>
              <a:rPr lang="en-US" sz="3200" dirty="0" smtClean="0">
                <a:solidFill>
                  <a:srgbClr val="FFFF00"/>
                </a:solidFill>
              </a:rPr>
              <a:t>meds are dangerous </a:t>
            </a:r>
            <a:endParaRPr lang="en-US" sz="3200" dirty="0">
              <a:solidFill>
                <a:srgbClr val="FFFF00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en-US" sz="24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2765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FF00"/>
                </a:solidFill>
              </a:rPr>
              <a:t>I have no conflicts. No money, no trips, no research support from drug, device or implant markers. </a:t>
            </a:r>
            <a:endParaRPr lang="en-US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13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Advice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Don't scare patients unnecessarily 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Be aware of the actual toxicities of rheumatologic drugs. You should learn to use them. 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Be aware of the important eye complications of common rheumatic  diseases</a:t>
            </a:r>
          </a:p>
          <a:p>
            <a:pPr marL="0" indent="0">
              <a:buNone/>
            </a:pPr>
            <a:endParaRPr lang="en-US" sz="32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57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RA in the eye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FF00"/>
                </a:solidFill>
              </a:rPr>
              <a:t>Dry eye</a:t>
            </a:r>
          </a:p>
          <a:p>
            <a:r>
              <a:rPr lang="en-US" sz="3200" dirty="0" err="1" smtClean="0">
                <a:solidFill>
                  <a:srgbClr val="FFFF00"/>
                </a:solidFill>
              </a:rPr>
              <a:t>Episcleritis</a:t>
            </a:r>
            <a:r>
              <a:rPr lang="en-US" sz="3200" dirty="0" smtClean="0">
                <a:solidFill>
                  <a:srgbClr val="FFFF00"/>
                </a:solidFill>
              </a:rPr>
              <a:t> discomfort, usually benign </a:t>
            </a:r>
          </a:p>
          <a:p>
            <a:r>
              <a:rPr lang="en-US" sz="3200" dirty="0" err="1" smtClean="0">
                <a:solidFill>
                  <a:srgbClr val="FFFF00"/>
                </a:solidFill>
              </a:rPr>
              <a:t>Scleritis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US" sz="3200" dirty="0" err="1" smtClean="0">
                <a:solidFill>
                  <a:srgbClr val="FFFF00"/>
                </a:solidFill>
              </a:rPr>
              <a:t>Scleromalacia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Corneal melt 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18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Episcleritis</a:t>
            </a:r>
            <a:r>
              <a:rPr lang="en-US" sz="44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/ </a:t>
            </a:r>
            <a:r>
              <a:rPr lang="en-US" sz="44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scleromalacia</a:t>
            </a:r>
            <a:r>
              <a:rPr lang="en-US" sz="44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/ corneal melt almost all are </a:t>
            </a:r>
            <a:r>
              <a:rPr lang="en-US" sz="44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sero</a:t>
            </a:r>
            <a:r>
              <a:rPr lang="en-US" sz="44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positive, long standing nodular erosive.</a:t>
            </a:r>
          </a:p>
          <a:p>
            <a:r>
              <a:rPr lang="en-US" sz="44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MTX/steroids much less experience with Rituximab and mycophenolate. Thankfully this appears to be declining numbers.  </a:t>
            </a:r>
            <a:endParaRPr lang="en-US" sz="44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1725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GCA/ Temporal </a:t>
            </a:r>
            <a:r>
              <a:rPr lang="en-US" dirty="0" smtClean="0">
                <a:solidFill>
                  <a:srgbClr val="FFFF00"/>
                </a:solidFill>
              </a:rPr>
              <a:t>Arthritis/PMR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800" dirty="0">
                <a:solidFill>
                  <a:srgbClr val="FFFF00"/>
                </a:solidFill>
              </a:rPr>
              <a:t>Old white people</a:t>
            </a:r>
          </a:p>
          <a:p>
            <a:r>
              <a:rPr lang="en-US" sz="3800" dirty="0">
                <a:solidFill>
                  <a:srgbClr val="FFFF00"/>
                </a:solidFill>
              </a:rPr>
              <a:t>BX (+) in rare pure PMR</a:t>
            </a:r>
          </a:p>
          <a:p>
            <a:r>
              <a:rPr lang="en-US" sz="3800" dirty="0">
                <a:solidFill>
                  <a:srgbClr val="FFFF00"/>
                </a:solidFill>
              </a:rPr>
              <a:t>Most BX are negative</a:t>
            </a:r>
          </a:p>
          <a:p>
            <a:r>
              <a:rPr lang="en-US" sz="3800" dirty="0" err="1" smtClean="0">
                <a:solidFill>
                  <a:srgbClr val="FFFF00"/>
                </a:solidFill>
              </a:rPr>
              <a:t>Bilat</a:t>
            </a:r>
            <a:r>
              <a:rPr lang="en-US" sz="3800" dirty="0" smtClean="0">
                <a:solidFill>
                  <a:srgbClr val="FFFF00"/>
                </a:solidFill>
              </a:rPr>
              <a:t> </a:t>
            </a:r>
            <a:r>
              <a:rPr lang="en-US" sz="3800" dirty="0">
                <a:solidFill>
                  <a:srgbClr val="FFFF00"/>
                </a:solidFill>
              </a:rPr>
              <a:t>BX pick up a few more but still most are negative</a:t>
            </a:r>
          </a:p>
          <a:p>
            <a:r>
              <a:rPr lang="en-US" sz="3800" dirty="0">
                <a:solidFill>
                  <a:srgbClr val="FFFF00"/>
                </a:solidFill>
              </a:rPr>
              <a:t>BX remains (+) after a few weeks/months of steroids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0737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GCA/ Temporal Arthritis/PMR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200" dirty="0">
                <a:solidFill>
                  <a:srgbClr val="FFFF00"/>
                </a:solidFill>
              </a:rPr>
              <a:t>BX </a:t>
            </a:r>
            <a:r>
              <a:rPr lang="en-US" sz="3200" dirty="0" smtClean="0">
                <a:solidFill>
                  <a:srgbClr val="FFFF00"/>
                </a:solidFill>
              </a:rPr>
              <a:t>“false </a:t>
            </a:r>
            <a:r>
              <a:rPr lang="en-US" sz="3200" dirty="0" err="1">
                <a:solidFill>
                  <a:srgbClr val="FFFF00"/>
                </a:solidFill>
              </a:rPr>
              <a:t>neg</a:t>
            </a:r>
            <a:r>
              <a:rPr lang="en-US" sz="3200" dirty="0">
                <a:solidFill>
                  <a:srgbClr val="FFFF00"/>
                </a:solidFill>
              </a:rPr>
              <a:t>” in ~ 10%</a:t>
            </a:r>
          </a:p>
          <a:p>
            <a:pPr lvl="0"/>
            <a:r>
              <a:rPr lang="en-US" sz="3200" dirty="0">
                <a:solidFill>
                  <a:srgbClr val="FFFF00"/>
                </a:solidFill>
              </a:rPr>
              <a:t>No controlled trials steroid efficacy but spilt </a:t>
            </a:r>
            <a:r>
              <a:rPr lang="en-US" sz="3200" dirty="0" smtClean="0">
                <a:solidFill>
                  <a:srgbClr val="FFFF00"/>
                </a:solidFill>
              </a:rPr>
              <a:t>dose </a:t>
            </a:r>
            <a:r>
              <a:rPr lang="en-US" sz="3200" dirty="0">
                <a:solidFill>
                  <a:srgbClr val="FFFF00"/>
                </a:solidFill>
              </a:rPr>
              <a:t>no better than single </a:t>
            </a:r>
            <a:r>
              <a:rPr lang="en-US" sz="3200" dirty="0" smtClean="0">
                <a:solidFill>
                  <a:srgbClr val="FFFF00"/>
                </a:solidFill>
              </a:rPr>
              <a:t>AM</a:t>
            </a:r>
            <a:endParaRPr lang="en-US" sz="3200" dirty="0">
              <a:solidFill>
                <a:srgbClr val="FFFF00"/>
              </a:solidFill>
            </a:endParaRPr>
          </a:p>
          <a:p>
            <a:pPr lvl="0"/>
            <a:r>
              <a:rPr lang="en-US" sz="3200" dirty="0">
                <a:solidFill>
                  <a:srgbClr val="FFFF00"/>
                </a:solidFill>
              </a:rPr>
              <a:t>Begin single </a:t>
            </a:r>
            <a:r>
              <a:rPr lang="en-US" sz="3200" dirty="0" smtClean="0">
                <a:solidFill>
                  <a:srgbClr val="FFFF00"/>
                </a:solidFill>
              </a:rPr>
              <a:t>dose </a:t>
            </a:r>
            <a:r>
              <a:rPr lang="en-US" sz="3200" dirty="0">
                <a:solidFill>
                  <a:srgbClr val="FFFF00"/>
                </a:solidFill>
              </a:rPr>
              <a:t>40-60 mg prednisone/GCA</a:t>
            </a:r>
          </a:p>
          <a:p>
            <a:pPr lvl="0"/>
            <a:r>
              <a:rPr lang="en-US" sz="3200" dirty="0">
                <a:solidFill>
                  <a:srgbClr val="FFFF00"/>
                </a:solidFill>
              </a:rPr>
              <a:t>IV 1mg </a:t>
            </a:r>
            <a:r>
              <a:rPr lang="en-US" sz="3200" dirty="0" err="1">
                <a:solidFill>
                  <a:srgbClr val="FFFF00"/>
                </a:solidFill>
              </a:rPr>
              <a:t>solumedrol</a:t>
            </a:r>
            <a:r>
              <a:rPr lang="en-US" sz="3200" dirty="0">
                <a:solidFill>
                  <a:srgbClr val="FFFF00"/>
                </a:solidFill>
              </a:rPr>
              <a:t> x3 days may be the best start for GCA</a:t>
            </a:r>
          </a:p>
          <a:p>
            <a:pPr lvl="0"/>
            <a:r>
              <a:rPr lang="en-US" sz="3200" dirty="0">
                <a:solidFill>
                  <a:srgbClr val="FFFF00"/>
                </a:solidFill>
              </a:rPr>
              <a:t>PMR 10-20mg swift response </a:t>
            </a:r>
          </a:p>
          <a:p>
            <a:pPr lvl="0"/>
            <a:r>
              <a:rPr lang="en-US" sz="3200" dirty="0">
                <a:solidFill>
                  <a:srgbClr val="FFFF00"/>
                </a:solidFill>
              </a:rPr>
              <a:t>Remember </a:t>
            </a:r>
            <a:r>
              <a:rPr lang="en-US" sz="3200" dirty="0" smtClean="0">
                <a:solidFill>
                  <a:srgbClr val="FFFF00"/>
                </a:solidFill>
              </a:rPr>
              <a:t>ESR     CRP  </a:t>
            </a:r>
            <a:endParaRPr lang="en-US" sz="3200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5" name="Up Arrow 4"/>
          <p:cNvSpPr/>
          <p:nvPr/>
        </p:nvSpPr>
        <p:spPr>
          <a:xfrm>
            <a:off x="3754419" y="5131397"/>
            <a:ext cx="344245" cy="45182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60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Iritis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70000"/>
              </a:lnSpc>
            </a:pPr>
            <a:r>
              <a:rPr lang="en-US" sz="2500" dirty="0">
                <a:solidFill>
                  <a:srgbClr val="FFFF00"/>
                </a:solidFill>
              </a:rPr>
              <a:t>W/WO </a:t>
            </a:r>
            <a:r>
              <a:rPr lang="en-US" sz="2500" dirty="0" err="1" smtClean="0">
                <a:solidFill>
                  <a:srgbClr val="FFFF00"/>
                </a:solidFill>
              </a:rPr>
              <a:t>spondyloarthropath</a:t>
            </a:r>
            <a:endParaRPr lang="en-US" sz="2500" dirty="0" smtClean="0">
              <a:solidFill>
                <a:srgbClr val="FFFF00"/>
              </a:solidFill>
            </a:endParaRPr>
          </a:p>
          <a:p>
            <a:pPr>
              <a:lnSpc>
                <a:spcPct val="70000"/>
              </a:lnSpc>
            </a:pPr>
            <a:endParaRPr lang="en-US" sz="2500" dirty="0">
              <a:solidFill>
                <a:srgbClr val="FFFF00"/>
              </a:solidFill>
            </a:endParaRPr>
          </a:p>
          <a:p>
            <a:pPr>
              <a:lnSpc>
                <a:spcPct val="70000"/>
              </a:lnSpc>
            </a:pPr>
            <a:r>
              <a:rPr lang="en-US" sz="2500" dirty="0">
                <a:solidFill>
                  <a:srgbClr val="FFFF00"/>
                </a:solidFill>
              </a:rPr>
              <a:t>Whole host of other </a:t>
            </a:r>
            <a:r>
              <a:rPr lang="en-US" sz="2500" dirty="0" smtClean="0">
                <a:solidFill>
                  <a:srgbClr val="FFFF00"/>
                </a:solidFill>
              </a:rPr>
              <a:t>causes</a:t>
            </a:r>
          </a:p>
          <a:p>
            <a:pPr>
              <a:lnSpc>
                <a:spcPct val="70000"/>
              </a:lnSpc>
            </a:pPr>
            <a:endParaRPr lang="en-US" sz="2500" dirty="0">
              <a:solidFill>
                <a:srgbClr val="FFFF00"/>
              </a:solidFill>
            </a:endParaRPr>
          </a:p>
          <a:p>
            <a:pPr>
              <a:lnSpc>
                <a:spcPct val="70000"/>
              </a:lnSpc>
            </a:pPr>
            <a:r>
              <a:rPr lang="en-US" sz="2500" dirty="0">
                <a:solidFill>
                  <a:srgbClr val="FFFF00"/>
                </a:solidFill>
              </a:rPr>
              <a:t>40% HLA </a:t>
            </a:r>
            <a:r>
              <a:rPr lang="en-US" sz="2500" dirty="0" smtClean="0">
                <a:solidFill>
                  <a:srgbClr val="FFFF00"/>
                </a:solidFill>
              </a:rPr>
              <a:t>B27</a:t>
            </a:r>
          </a:p>
          <a:p>
            <a:pPr>
              <a:lnSpc>
                <a:spcPct val="70000"/>
              </a:lnSpc>
            </a:pPr>
            <a:endParaRPr lang="en-US" sz="2500" dirty="0">
              <a:solidFill>
                <a:srgbClr val="FFFF00"/>
              </a:solidFill>
            </a:endParaRPr>
          </a:p>
          <a:p>
            <a:pPr>
              <a:lnSpc>
                <a:spcPct val="70000"/>
              </a:lnSpc>
            </a:pPr>
            <a:r>
              <a:rPr lang="en-US" sz="2500" dirty="0">
                <a:solidFill>
                  <a:srgbClr val="FFFF00"/>
                </a:solidFill>
              </a:rPr>
              <a:t>If chronic recurrent - MTX</a:t>
            </a:r>
          </a:p>
        </p:txBody>
      </p:sp>
    </p:spTree>
    <p:extLst>
      <p:ext uri="{BB962C8B-B14F-4D97-AF65-F5344CB8AC3E}">
        <p14:creationId xmlns:p14="http://schemas.microsoft.com/office/powerpoint/2010/main" val="1583946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</a:rPr>
              <a:t>Sjogrens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en-US" sz="3200" dirty="0">
                <a:solidFill>
                  <a:srgbClr val="FFFF00"/>
                </a:solidFill>
              </a:rPr>
              <a:t>Dry </a:t>
            </a:r>
            <a:r>
              <a:rPr lang="en-US" sz="3200" dirty="0" smtClean="0">
                <a:solidFill>
                  <a:srgbClr val="FFFF00"/>
                </a:solidFill>
              </a:rPr>
              <a:t>eyes/Mouth</a:t>
            </a:r>
          </a:p>
          <a:p>
            <a:pPr>
              <a:lnSpc>
                <a:spcPct val="70000"/>
              </a:lnSpc>
            </a:pPr>
            <a:r>
              <a:rPr lang="en-US" sz="3200" dirty="0" err="1" smtClean="0">
                <a:solidFill>
                  <a:srgbClr val="FFFF00"/>
                </a:solidFill>
              </a:rPr>
              <a:t>Occas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>
                <a:solidFill>
                  <a:srgbClr val="FFFF00"/>
                </a:solidFill>
              </a:rPr>
              <a:t>non </a:t>
            </a:r>
            <a:r>
              <a:rPr lang="en-US" sz="3200" dirty="0" smtClean="0">
                <a:solidFill>
                  <a:srgbClr val="FFFF00"/>
                </a:solidFill>
              </a:rPr>
              <a:t>Hodgkin's lymphoma, neuropathy, </a:t>
            </a:r>
            <a:r>
              <a:rPr lang="en-US" sz="3200" dirty="0" err="1" smtClean="0">
                <a:solidFill>
                  <a:srgbClr val="FFFF00"/>
                </a:solidFill>
              </a:rPr>
              <a:t>cryoglobs</a:t>
            </a:r>
            <a:r>
              <a:rPr lang="en-US" sz="3200" dirty="0" smtClean="0">
                <a:solidFill>
                  <a:srgbClr val="FFFF00"/>
                </a:solidFill>
              </a:rPr>
              <a:t>, nephritis, parotid enlargement (</a:t>
            </a:r>
            <a:r>
              <a:rPr lang="en-US" sz="3200" dirty="0" err="1" smtClean="0">
                <a:solidFill>
                  <a:srgbClr val="FFFF00"/>
                </a:solidFill>
              </a:rPr>
              <a:t>mikulicz</a:t>
            </a:r>
            <a:r>
              <a:rPr lang="en-US" sz="3200" dirty="0" smtClean="0">
                <a:solidFill>
                  <a:srgbClr val="FFFF00"/>
                </a:solidFill>
              </a:rPr>
              <a:t>), lung disease rashes, </a:t>
            </a:r>
            <a:r>
              <a:rPr lang="en-US" sz="3200" dirty="0" err="1" smtClean="0">
                <a:solidFill>
                  <a:srgbClr val="FFFF00"/>
                </a:solidFill>
              </a:rPr>
              <a:t>eycetc</a:t>
            </a:r>
            <a:endParaRPr lang="en-US" sz="3200" dirty="0">
              <a:solidFill>
                <a:srgbClr val="FFFF00"/>
              </a:solidFill>
            </a:endParaRPr>
          </a:p>
          <a:p>
            <a:pPr>
              <a:lnSpc>
                <a:spcPct val="70000"/>
              </a:lnSpc>
            </a:pPr>
            <a:r>
              <a:rPr lang="en-US" sz="3200" dirty="0" smtClean="0">
                <a:solidFill>
                  <a:srgbClr val="FFFF00"/>
                </a:solidFill>
              </a:rPr>
              <a:t>4/100,000 Olmsted Co</a:t>
            </a:r>
          </a:p>
          <a:p>
            <a:pPr>
              <a:lnSpc>
                <a:spcPct val="70000"/>
              </a:lnSpc>
            </a:pPr>
            <a:r>
              <a:rPr lang="en-US" sz="3200" dirty="0" smtClean="0">
                <a:solidFill>
                  <a:srgbClr val="FFFF00"/>
                </a:solidFill>
              </a:rPr>
              <a:t>60-80% Ro/La +, </a:t>
            </a:r>
            <a:r>
              <a:rPr lang="en-US" sz="3200" dirty="0" err="1" smtClean="0">
                <a:solidFill>
                  <a:srgbClr val="FFFF00"/>
                </a:solidFill>
              </a:rPr>
              <a:t>Rft</a:t>
            </a:r>
            <a:r>
              <a:rPr lang="en-US" sz="3200" dirty="0" smtClean="0">
                <a:solidFill>
                  <a:srgbClr val="FFFF00"/>
                </a:solidFill>
              </a:rPr>
              <a:t> most</a:t>
            </a:r>
          </a:p>
          <a:p>
            <a:pPr>
              <a:lnSpc>
                <a:spcPct val="70000"/>
              </a:lnSpc>
            </a:pPr>
            <a:r>
              <a:rPr lang="en-US" sz="3200" dirty="0" err="1" smtClean="0">
                <a:solidFill>
                  <a:srgbClr val="FFFF00"/>
                </a:solidFill>
              </a:rPr>
              <a:t>Bx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mnorgland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smtClean="0">
                <a:solidFill>
                  <a:srgbClr val="FFFF00"/>
                </a:solidFill>
              </a:rPr>
              <a:t>lower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smtClean="0">
                <a:solidFill>
                  <a:srgbClr val="FFFF00"/>
                </a:solidFill>
              </a:rPr>
              <a:t>lip lymphocytic </a:t>
            </a:r>
            <a:r>
              <a:rPr lang="en-US" sz="3200" dirty="0" err="1" smtClean="0">
                <a:solidFill>
                  <a:srgbClr val="FFFF00"/>
                </a:solidFill>
              </a:rPr>
              <a:t>sialadenitis</a:t>
            </a:r>
            <a:endParaRPr lang="en-US" sz="3200" dirty="0" smtClean="0">
              <a:solidFill>
                <a:srgbClr val="FFFF00"/>
              </a:solidFill>
            </a:endParaRPr>
          </a:p>
          <a:p>
            <a:pPr>
              <a:lnSpc>
                <a:spcPct val="70000"/>
              </a:lnSpc>
            </a:pPr>
            <a:r>
              <a:rPr lang="en-US" sz="3200" dirty="0" smtClean="0">
                <a:solidFill>
                  <a:srgbClr val="FFFF00"/>
                </a:solidFill>
              </a:rPr>
              <a:t>Thyroid </a:t>
            </a:r>
            <a:r>
              <a:rPr lang="en-US" sz="3200" dirty="0" smtClean="0">
                <a:solidFill>
                  <a:srgbClr val="FFFF00"/>
                </a:solidFill>
              </a:rPr>
              <a:t>disease 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793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418</Words>
  <Application>Microsoft Office PowerPoint</Application>
  <PresentationFormat>Widescreen</PresentationFormat>
  <Paragraphs>108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Rheumatology for Eye Doctors</vt:lpstr>
      <vt:lpstr>PowerPoint Presentation</vt:lpstr>
      <vt:lpstr>Advice</vt:lpstr>
      <vt:lpstr>RA in the eye</vt:lpstr>
      <vt:lpstr>PowerPoint Presentation</vt:lpstr>
      <vt:lpstr>GCA/ Temporal Arthritis/PMR </vt:lpstr>
      <vt:lpstr>GCA/ Temporal Arthritis/PMR </vt:lpstr>
      <vt:lpstr>Iritis</vt:lpstr>
      <vt:lpstr>Sjogrens </vt:lpstr>
      <vt:lpstr>Treatment Sjogrens </vt:lpstr>
      <vt:lpstr>Ant Uveitis</vt:lpstr>
      <vt:lpstr>Drugs</vt:lpstr>
      <vt:lpstr>Antimalarials </vt:lpstr>
      <vt:lpstr>Hydroxychloroquine</vt:lpstr>
      <vt:lpstr>Hydroxychloroquine uses </vt:lpstr>
      <vt:lpstr>Problems with Rheum/Opth interface </vt:lpstr>
    </vt:vector>
  </TitlesOfParts>
  <Company>WVU HSC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Page, Kayla</dc:creator>
  <cp:lastModifiedBy>Page, Kayla</cp:lastModifiedBy>
  <cp:revision>20</cp:revision>
  <cp:lastPrinted>2017-02-24T18:35:17Z</cp:lastPrinted>
  <dcterms:created xsi:type="dcterms:W3CDTF">2017-01-30T19:31:26Z</dcterms:created>
  <dcterms:modified xsi:type="dcterms:W3CDTF">2017-04-03T14:50:35Z</dcterms:modified>
</cp:coreProperties>
</file>