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1" r:id="rId13"/>
    <p:sldId id="272" r:id="rId14"/>
    <p:sldId id="267" r:id="rId15"/>
    <p:sldId id="268" r:id="rId16"/>
    <p:sldId id="269" r:id="rId17"/>
    <p:sldId id="270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44213AF-26F6-41FA-8D85-E2C5388D6E58}" type="datetimeFigureOut">
              <a:rPr lang="en-US" smtClean="0"/>
              <a:pPr/>
              <a:t>4/22/2017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0" lang="en-US">
              <a:solidFill>
                <a:schemeClr val="accent1">
                  <a:tint val="20000"/>
                </a:scheme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4/22/2017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4/22/2017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4/22/2017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4/22/2017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4/22/2017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4/22/2017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4/22/2017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44213AF-26F6-41FA-8D85-E2C5388D6E58}" type="datetimeFigureOut">
              <a:rPr lang="en-US" smtClean="0"/>
              <a:pPr/>
              <a:t>4/22/2017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4/22/2017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4/22/2017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44213AF-26F6-41FA-8D85-E2C5388D6E58}" type="datetimeFigureOut">
              <a:rPr lang="en-US" smtClean="0"/>
              <a:pPr/>
              <a:t>4/22/2017</a:t>
            </a:fld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algn="r" eaLnBrk="1" latinLnBrk="0" hangingPunct="1"/>
            <a:endParaRPr kumimoji="0" lang="en-US" sz="1000" dirty="0">
              <a:solidFill>
                <a:schemeClr val="tx1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 sz="1000" b="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google.com/url?sa=i&amp;rct=j&amp;q=&amp;esrc=s&amp;source=images&amp;cd=&amp;cad=rja&amp;uact=8&amp;ved=0ahUKEwj4lJuRlLjTAhVD04MKHTybCd0QjRwIBw&amp;url=http%3A%2F%2Fmelbourneeyecentre.com.au%2Fblog%2Ffemtosecond-laser-cataract-surgery-part-i%2F&amp;psig=AFQjCNE9Z6JQ1DY_S4WBjINWO6OThvS57g&amp;ust=1492953688969208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google.com/url?sa=i&amp;rct=j&amp;q=&amp;esrc=s&amp;source=images&amp;cd=&amp;cad=rja&amp;uact=8&amp;ved=0ahUKEwjxrL2ql7jTAhVD7YMKHUw6DXwQjRwIBw&amp;url=https%3A%2F%2Fimagine.gsfc.nasa.gov%2Fscience%2Ftoolbox%2Femspectrum1.html&amp;psig=AFQjCNFZimYAY3eD77eKiAibb3zN2hYcOQ&amp;ust=1492954570702087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google.com/url?sa=i&amp;rct=j&amp;q=&amp;esrc=s&amp;source=images&amp;cd=&amp;cad=rja&amp;uact=8&amp;ved=0ahUKEwjmkYTlmbjTAhXI7IMKHeMpDS0QjRwIBw&amp;url=https%3A%2F%2Fwww.centerforeyecare.com%2Fmiami%2Flaser-vision%2Fwhat-is-lasik.htm&amp;psig=AFQjCNFMVC5BcErNYvGKFDeJ9TLUhqJlRA&amp;ust=1492955223391609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eyewiki.aao.org/File%3APicture2.jpg.j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om/url?sa=i&amp;rct=j&amp;q=&amp;esrc=s&amp;source=images&amp;cd=&amp;cad=rja&amp;uact=8&amp;ved=0ahUKEwilgJejnLjTAhVj44MKHZPnBIAQjRwIBw&amp;url=http%3A%2F%2Fwww.productionmachining.com%2Farticles%2Ffemtosecond-laser-processing-in-the-medical-device-industry&amp;psig=AFQjCNEQY4HVQLREgJ-Sh9hD0oTMsEqg8Q&amp;ust=1492953078984462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google.com/url?sa=i&amp;rct=j&amp;q=&amp;esrc=s&amp;source=images&amp;cd=&amp;cad=rja&amp;uact=8&amp;ved=0ahUKEwilq7aBnbjTAhXo34MKHe5UC_4QjRwIBw&amp;url=http%3A%2F%2Fwestmetroeye.com%2Flasik%2F&amp;psig=AFQjCNEQY4HVQLREgJ-Sh9hD0oTMsEqg8Q&amp;ust=1492953078984462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google.com/url?sa=i&amp;rct=j&amp;q=&amp;esrc=s&amp;source=images&amp;cd=&amp;cad=rja&amp;uact=8&amp;ved=0ahUKEwi_s7r9nrjTAhUY0IMKHZwnBQoQjRwIBw&amp;url=http%3A%2F%2Fwww.reclaimyourvision.com%2Fcataract%2Ffemtosecond-laser-technology.shtml&amp;psig=AFQjCNEQY4HVQLREgJ-Sh9hD0oTMsEqg8Q&amp;ust=1492953078984462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www.google.com/url?sa=i&amp;rct=j&amp;q=&amp;esrc=s&amp;source=images&amp;cd=&amp;cad=rja&amp;uact=8&amp;ved=0ahUKEwiwhpnpn7jTAhUFw4MKHWCPDZoQjRwIBw&amp;url=http%3A%2F%2Fwww.medgadget.com%2F2012%2F08%2Fvictus-femtosecond-laser-for-eye-surgery-cleared-in-u-s.html&amp;psig=AFQjCNEQY4HVQLREgJ-Sh9hD0oTMsEqg8Q&amp;ust=1492953078984462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eyewiki.aao.org/File%3APicture3.jpg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m/url?sa=i&amp;rct=j&amp;q=&amp;esrc=s&amp;source=images&amp;cd=&amp;cad=rja&amp;uact=8&amp;ved=0ahUKEwinzKOSpbjTAhVI8IMKHTzoAJ0QjRwIBw&amp;url=http%3A%2F%2Fwww.tylock.com%2Flaser-vision-correction%2Ffs200%2F&amp;psig=AFQjCNFr6cbbCYnUQlEDzTYM2RZTVkdekg&amp;ust=1492958274255063" TargetMode="External"/><Relationship Id="rId3" Type="http://schemas.openxmlformats.org/officeDocument/2006/relationships/image" Target="../media/image11.jpeg"/><Relationship Id="rId7" Type="http://schemas.openxmlformats.org/officeDocument/2006/relationships/image" Target="../media/image13.jpeg"/><Relationship Id="rId2" Type="http://schemas.openxmlformats.org/officeDocument/2006/relationships/hyperlink" Target="https://www.google.com/url?sa=i&amp;rct=j&amp;q=&amp;esrc=s&amp;source=images&amp;cd=&amp;cad=rja&amp;uact=8&amp;ved=0ahUKEwjBkavzo7jTAhWq3YMKHdrOAjUQjRwIBw&amp;url=https%3A%2F%2Fmanhattanlasikcenter.com%2Fzeiss-visumax%2F&amp;psig=AFQjCNH4769Nwyux6SmWbkMOAJYPFALk1Q&amp;ust=1492957944560410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m/url?sa=i&amp;rct=j&amp;q=&amp;esrc=s&amp;source=images&amp;cd=&amp;cad=rja&amp;uact=8&amp;ved=0ahUKEwjHjK22pLjTAhXM6YMKHZ2FCtEQjRwIBw&amp;url=http%3A%2F%2Fwww.wrighteye.com%2Flasik.html&amp;psig=AFQjCNF2d20joYudhJK7uvRSHCHDYHOLzw&amp;ust=1492958079237521" TargetMode="External"/><Relationship Id="rId5" Type="http://schemas.openxmlformats.org/officeDocument/2006/relationships/image" Target="../media/image12.jpeg"/><Relationship Id="rId4" Type="http://schemas.openxmlformats.org/officeDocument/2006/relationships/hyperlink" Target="http://www.google.com/url?sa=i&amp;rct=j&amp;q=&amp;esrc=s&amp;source=images&amp;cd=&amp;cad=rja&amp;uact=8&amp;ved=0ahUKEwjG37-ZpLjTAhVo6IMKHZgNBkoQjRwIBw&amp;url=http%3A%2F%2Fsoroudivision.com%2Flasik-laser-vision-correction&amp;psig=AFQjCNH4769Nwyux6SmWbkMOAJYPFALk1Q&amp;ust=1492957944560410" TargetMode="External"/><Relationship Id="rId9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s://www.google.com/url?sa=i&amp;rct=j&amp;q=&amp;esrc=s&amp;source=images&amp;cd=&amp;cad=rja&amp;uact=8&amp;ved=0ahUKEwjL3u_2rLjTAhWIy4MKHUgZBqgQjRwIBw&amp;url=https%3A%2F%2Flasikomaha.com%2Ffemtosecond-astigmatic-keratotomy-ak%2F&amp;psig=AFQjCNFXnNbOTibwQu7PrHSCXaxybAirWw&amp;ust=1492960360266554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hyperlink" Target="http://www.google.com/url?sa=i&amp;rct=j&amp;q=&amp;esrc=s&amp;source=images&amp;cd=&amp;cad=rja&amp;uact=8&amp;ved=0ahUKEwjilJH0rbjTAhXJzIMKHQznCLkQjRwIBw&amp;url=http%3A%2F%2Fwww.iqlaservision.com%2Fservices-view%2Fall-laser-lasik%2F&amp;psig=AFQjCNGhbHAsMVJJF6qIMkBinVoMrDGF4Q&amp;ust=1492960626108340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www.google.com/url?sa=i&amp;rct=j&amp;q=&amp;esrc=s&amp;source=images&amp;cd=&amp;cad=rja&amp;uact=8&amp;ved=0ahUKEwjFyIibrrjTAhVB74MKHfUZCfgQjRwIBw&amp;url=http%3A%2F%2Fwww.eyedoctorsofdc.com%2Fsmall-incision-lenticule-extraction-comes-to-washington-dc%2F&amp;psig=AFQjCNHt5CKCvJej8xKVTTzsrgZFMHF31A&amp;ust=1492960703320301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hyperlink" Target="http://www.google.com/url?sa=i&amp;rct=j&amp;q=&amp;esrc=s&amp;source=images&amp;cd=&amp;cad=rja&amp;uact=8&amp;ved=0ahUKEwjFr8z6rrjTAhUKzoMKHRATB78QjRwIBw&amp;url=http%3A%2F%2Fwww.curesight.com%2Fintacs-corneal-collagen-cross-linking-two-new-effective-procedures%2F&amp;psig=AFQjCNE8SmL_mLngopF_3bh7gBnST22muA&amp;ust=1492960899917457" TargetMode="External"/><Relationship Id="rId4" Type="http://schemas.openxmlformats.org/officeDocument/2006/relationships/hyperlink" Target="https://www.google.com/url?sa=i&amp;rct=j&amp;q=&amp;esrc=s&amp;source=images&amp;cd=&amp;cad=rja&amp;uact=8&amp;ved=0ahUKEwjgn7rKrrjTAhXD8YMKHRj_AdYQjRwIBw&amp;url=https%3A%2F%2Fwww.dovepress.com%2Frefractive-and-visual-outcomes-after-keraring-intrastromal-corneal-rin-peer-reviewed-fulltext-article-OPTH&amp;psig=AFQjCNHX3Z6y-OHMwD-3GvKSpPnMU3FwYw&amp;ust=1492960804375518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0.jpeg"/><Relationship Id="rId7" Type="http://schemas.openxmlformats.org/officeDocument/2006/relationships/hyperlink" Target="http://www.google.com/url?sa=i&amp;rct=j&amp;q=&amp;esrc=s&amp;source=images&amp;cd=&amp;cad=rja&amp;uact=8&amp;ved=0ahUKEwiZxdqhsrjTAhWl7IMKHV6JABIQjRwIBw&amp;url=http%3A%2F%2Fwww.morningside-eye.co.za%2Flaser-cataract-surgery.html&amp;psig=AFQjCNG79KHjmdIHTkcXEc1qoHaJ0odIaQ&amp;ust=1492961498756434" TargetMode="External"/><Relationship Id="rId2" Type="http://schemas.openxmlformats.org/officeDocument/2006/relationships/hyperlink" Target="https://www.google.com/url?sa=i&amp;rct=j&amp;q=&amp;esrc=s&amp;source=images&amp;cd=&amp;cad=rja&amp;uact=8&amp;ved=0ahUKEwjq7ImUsbjTAhVl_IMKHbxtCu8QjRwIBw&amp;url=https%3A%2F%2Fwww.clearchoicelaser.com%2Flaser-refractive-cataract-surgery-cleveland.htm&amp;psig=AFQjCNG79KHjmdIHTkcXEc1qoHaJ0odIaQ&amp;ust=1492961498756434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m/url?sa=i&amp;rct=j&amp;q=&amp;esrc=s&amp;source=images&amp;cd=&amp;cad=rja&amp;uact=8&amp;ved=0ahUKEwjG4O-SsrjTAhVB04MKHc0IDQoQjRwIBw&amp;url=http%3A%2F%2Fwww.washingtoneyeconsultants.com%2Flaser-cataract-surgery&amp;psig=AFQjCNEn8vAk1MBHbdZTifyDH4rAfo8WGA&amp;ust=1492961762406404" TargetMode="External"/><Relationship Id="rId5" Type="http://schemas.openxmlformats.org/officeDocument/2006/relationships/image" Target="../media/image21.jpeg"/><Relationship Id="rId4" Type="http://schemas.openxmlformats.org/officeDocument/2006/relationships/hyperlink" Target="http://www.google.com/url?sa=i&amp;rct=j&amp;q=&amp;esrc=s&amp;source=images&amp;cd=&amp;cad=rja&amp;uact=8&amp;ved=0ahUKEwiPj6ausbjTAhXq6YMKHcNED24QjRwIBw&amp;url=http%3A%2F%2Faspx.apacrs.org%2Fapacrs-publication%2FDefault2.aspx%3Fid%3D817&amp;psig=AFQjCNG79KHjmdIHTkcXEc1qoHaJ0odIaQ&amp;ust=1492961498756434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s://www.google.com/url?sa=i&amp;rct=j&amp;q=&amp;esrc=s&amp;source=images&amp;cd=&amp;cad=rja&amp;uact=8&amp;ved=0ahUKEwjds5b2srjTAhVE5YMKHbToAX4QjRwIBw&amp;url=https%3A%2F%2Fwww.youtube.com%2Fwatch%3Fv%3DSz3-O1FqEEI&amp;psig=AFQjCNHNo2ZHcUgRvuIwxnKPephL5BoUWQ&amp;ust=1492961953401920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hyperlink" Target="http://www.google.com/url?sa=i&amp;rct=j&amp;q=&amp;esrc=s&amp;source=images&amp;cd=&amp;cad=rja&amp;uact=8&amp;ved=0ahUKEwjutcmHs7jTAhUK1oMKHdPwCG4QjRwIBw&amp;url=http%3A%2F%2Fwww.ophthalmologymanagement.com%2Fissues%2F2013%2Fnovember-2013%2Fhow-fs-laser-is-revolutionizing-our-astigmatic-inc&amp;psig=AFQjCNHNo2ZHcUgRvuIwxnKPephL5BoUWQ&amp;ust=149296195340192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Femtosecond Laser</a:t>
            </a:r>
            <a:br>
              <a:rPr lang="en-US" dirty="0" smtClean="0"/>
            </a:br>
            <a:r>
              <a:rPr lang="en-US" dirty="0" smtClean="0"/>
              <a:t>Good, Bad &amp; Ugly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4294967295"/>
          </p:nvPr>
        </p:nvSpPr>
        <p:spPr>
          <a:xfrm>
            <a:off x="0" y="1481138"/>
            <a:ext cx="8229600" cy="4525962"/>
          </a:xfrm>
        </p:spPr>
        <p:txBody>
          <a:bodyPr/>
          <a:lstStyle/>
          <a:p>
            <a:endParaRPr lang="en-US" dirty="0" smtClean="0"/>
          </a:p>
          <a:p>
            <a:r>
              <a:rPr lang="en-US" dirty="0" err="1" smtClean="0"/>
              <a:t>Gautam</a:t>
            </a:r>
            <a:r>
              <a:rPr lang="en-US" dirty="0" smtClean="0"/>
              <a:t> </a:t>
            </a:r>
            <a:r>
              <a:rPr lang="en-US" dirty="0" err="1" smtClean="0"/>
              <a:t>Mishra</a:t>
            </a:r>
            <a:r>
              <a:rPr lang="en-US" dirty="0" smtClean="0"/>
              <a:t>, MD - Pro</a:t>
            </a:r>
          </a:p>
          <a:p>
            <a:pPr lvl="1"/>
            <a:r>
              <a:rPr lang="en-US" dirty="0" smtClean="0"/>
              <a:t>Harrisburg, PA</a:t>
            </a:r>
            <a:endParaRPr lang="en-US" dirty="0" smtClean="0"/>
          </a:p>
          <a:p>
            <a:pPr lvl="1"/>
            <a:endParaRPr lang="en-US" dirty="0" smtClean="0"/>
          </a:p>
          <a:p>
            <a:r>
              <a:rPr lang="en-US" dirty="0" smtClean="0"/>
              <a:t>Joseph </a:t>
            </a:r>
            <a:r>
              <a:rPr lang="en-US" dirty="0" err="1" smtClean="0"/>
              <a:t>LoCascio</a:t>
            </a:r>
            <a:r>
              <a:rPr lang="en-US" dirty="0" smtClean="0"/>
              <a:t>, MD – Con</a:t>
            </a:r>
          </a:p>
          <a:p>
            <a:pPr lvl="1"/>
            <a:r>
              <a:rPr lang="en-US" dirty="0" smtClean="0"/>
              <a:t>Huntington, WV</a:t>
            </a:r>
          </a:p>
          <a:p>
            <a:endParaRPr lang="en-US" dirty="0" smtClean="0"/>
          </a:p>
          <a:p>
            <a:r>
              <a:rPr lang="en-US" dirty="0" smtClean="0"/>
              <a:t>David Faris, MD - Moderator</a:t>
            </a:r>
          </a:p>
          <a:p>
            <a:pPr lvl="1">
              <a:buNone/>
            </a:pPr>
            <a:r>
              <a:rPr lang="en-US" dirty="0" smtClean="0"/>
              <a:t>	Bridgeport, WV </a:t>
            </a:r>
          </a:p>
        </p:txBody>
      </p:sp>
      <p:pic>
        <p:nvPicPr>
          <p:cNvPr id="1028" name="Picture 4" descr="Image result for femtosecond laser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2744" y="4419600"/>
            <a:ext cx="3297905" cy="22029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Femtosecond Laser</a:t>
            </a:r>
            <a:br>
              <a:rPr lang="en-US" dirty="0" smtClean="0"/>
            </a:br>
            <a:r>
              <a:rPr lang="en-US" dirty="0" smtClean="0"/>
              <a:t>Background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4294967295"/>
          </p:nvPr>
        </p:nvSpPr>
        <p:spPr>
          <a:xfrm>
            <a:off x="0" y="1481138"/>
            <a:ext cx="8229600" cy="4525962"/>
          </a:xfrm>
        </p:spPr>
        <p:txBody>
          <a:bodyPr/>
          <a:lstStyle/>
          <a:p>
            <a:r>
              <a:rPr lang="en-US" dirty="0" smtClean="0"/>
              <a:t>Femtosecond (FS) laser</a:t>
            </a:r>
          </a:p>
          <a:p>
            <a:pPr lvl="1"/>
            <a:r>
              <a:rPr lang="en-US" dirty="0" smtClean="0"/>
              <a:t>Infrared laser </a:t>
            </a:r>
          </a:p>
          <a:p>
            <a:pPr lvl="1"/>
            <a:r>
              <a:rPr lang="en-US" dirty="0" smtClean="0"/>
              <a:t>Wavelength of 1053 nm (Visible light – 400 to 700 nm)</a:t>
            </a:r>
          </a:p>
          <a:p>
            <a:pPr lvl="1">
              <a:buNone/>
            </a:pPr>
            <a:endParaRPr lang="en-US" dirty="0" smtClean="0"/>
          </a:p>
          <a:p>
            <a:pPr lvl="2"/>
            <a:endParaRPr lang="en-US" dirty="0"/>
          </a:p>
        </p:txBody>
      </p:sp>
      <p:pic>
        <p:nvPicPr>
          <p:cNvPr id="14342" name="Picture 6" descr="Image result for electromagnetic spectrum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3048000"/>
            <a:ext cx="7143750" cy="2676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Femtosecond Laser</a:t>
            </a:r>
            <a:br>
              <a:rPr lang="en-US" dirty="0" smtClean="0"/>
            </a:br>
            <a:r>
              <a:rPr lang="en-US" dirty="0" smtClean="0"/>
              <a:t>Background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0" y="1481138"/>
            <a:ext cx="8229600" cy="4525962"/>
          </a:xfrm>
        </p:spPr>
        <p:txBody>
          <a:bodyPr/>
          <a:lstStyle/>
          <a:p>
            <a:r>
              <a:rPr lang="en-US" dirty="0" smtClean="0"/>
              <a:t>FS laser, like ND:YAG laser works by producing </a:t>
            </a:r>
            <a:r>
              <a:rPr lang="en-US" dirty="0" err="1" smtClean="0"/>
              <a:t>photodisruption</a:t>
            </a:r>
            <a:r>
              <a:rPr lang="en-US" dirty="0" smtClean="0"/>
              <a:t> (or </a:t>
            </a:r>
            <a:r>
              <a:rPr lang="en-US" dirty="0" err="1" smtClean="0"/>
              <a:t>photoionization</a:t>
            </a:r>
            <a:r>
              <a:rPr lang="en-US" dirty="0" smtClean="0"/>
              <a:t>) of optically transparent tissue – such as the cornea, anterior capsule, or lens</a:t>
            </a:r>
            <a:endParaRPr lang="en-US" dirty="0"/>
          </a:p>
        </p:txBody>
      </p:sp>
      <p:pic>
        <p:nvPicPr>
          <p:cNvPr id="15362" name="Picture 2" descr="Image result for femtosecond laser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3886200"/>
            <a:ext cx="3581400" cy="23134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0" y="1481138"/>
            <a:ext cx="8229600" cy="4525962"/>
          </a:xfrm>
        </p:spPr>
        <p:txBody>
          <a:bodyPr/>
          <a:lstStyle/>
          <a:p>
            <a:r>
              <a:rPr lang="en-US" dirty="0" smtClean="0"/>
              <a:t>Application of either FS laser or </a:t>
            </a:r>
            <a:r>
              <a:rPr lang="en-US" dirty="0" err="1" smtClean="0"/>
              <a:t>Nd:Yag</a:t>
            </a:r>
            <a:r>
              <a:rPr lang="en-US" dirty="0" smtClean="0"/>
              <a:t> laser results in the generation of a rapidly expanding cloud of free electrons and ionized molecules.</a:t>
            </a:r>
          </a:p>
          <a:p>
            <a:r>
              <a:rPr lang="en-US" dirty="0" smtClean="0"/>
              <a:t>The acoustic shock wave so generated results in disruption of the treated tissue.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Femtosecond Laser</a:t>
            </a:r>
            <a:br>
              <a:rPr lang="en-US" dirty="0" smtClean="0"/>
            </a:br>
            <a:r>
              <a:rPr lang="en-US" dirty="0" smtClean="0"/>
              <a:t>Background</a:t>
            </a:r>
            <a:endParaRPr lang="en-US" dirty="0"/>
          </a:p>
        </p:txBody>
      </p:sp>
      <p:pic>
        <p:nvPicPr>
          <p:cNvPr id="16386" name="Picture 2" descr="Picture2.jpg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4039019"/>
            <a:ext cx="4191000" cy="28189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0" y="1481138"/>
            <a:ext cx="8229600" cy="4525962"/>
          </a:xfrm>
        </p:spPr>
        <p:txBody>
          <a:bodyPr/>
          <a:lstStyle/>
          <a:p>
            <a:r>
              <a:rPr lang="en-US" dirty="0" smtClean="0"/>
              <a:t>However, the two lasers differ significantly in the amount of collateral damage they cause:</a:t>
            </a:r>
          </a:p>
          <a:p>
            <a:pPr lvl="1"/>
            <a:r>
              <a:rPr lang="en-US" dirty="0" err="1" smtClean="0"/>
              <a:t>Nd:YAG</a:t>
            </a:r>
            <a:r>
              <a:rPr lang="en-US" dirty="0" smtClean="0"/>
              <a:t> laser has a pulse duration in the nanosecond range where as the FS laser has a pulse duration in the femtosecond range.</a:t>
            </a:r>
          </a:p>
          <a:p>
            <a:pPr lvl="1"/>
            <a:r>
              <a:rPr lang="en-US" dirty="0" smtClean="0"/>
              <a:t>Reducing the pulse duration reduces the amount of collateral tissue damage.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Femtosecond Laser</a:t>
            </a:r>
            <a:br>
              <a:rPr lang="en-US" dirty="0" smtClean="0"/>
            </a:br>
            <a:r>
              <a:rPr lang="en-US" dirty="0" smtClean="0"/>
              <a:t>Background</a:t>
            </a:r>
            <a:endParaRPr lang="en-US" dirty="0"/>
          </a:p>
        </p:txBody>
      </p:sp>
      <p:pic>
        <p:nvPicPr>
          <p:cNvPr id="17410" name="Picture 2" descr="Image result for femtosecond laser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5200" y="4191000"/>
            <a:ext cx="4762500" cy="22479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0" y="1481138"/>
            <a:ext cx="8229600" cy="4525962"/>
          </a:xfrm>
        </p:spPr>
        <p:txBody>
          <a:bodyPr/>
          <a:lstStyle/>
          <a:p>
            <a:r>
              <a:rPr lang="en-US" dirty="0" smtClean="0"/>
              <a:t>Collateral  Damage</a:t>
            </a:r>
          </a:p>
          <a:p>
            <a:pPr lvl="1"/>
            <a:r>
              <a:rPr lang="en-US" dirty="0" smtClean="0"/>
              <a:t>106 times less with FS laser (vs. </a:t>
            </a:r>
            <a:r>
              <a:rPr lang="en-US" dirty="0" err="1" smtClean="0"/>
              <a:t>Nd:Yag</a:t>
            </a:r>
            <a:r>
              <a:rPr lang="en-US" dirty="0" smtClean="0"/>
              <a:t> laser).</a:t>
            </a:r>
          </a:p>
          <a:p>
            <a:pPr lvl="1"/>
            <a:r>
              <a:rPr lang="en-US" dirty="0" smtClean="0"/>
              <a:t>FS laser safe for corneal surgeries which requite precision.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Femtosecond Laser</a:t>
            </a:r>
            <a:br>
              <a:rPr lang="en-US" dirty="0" smtClean="0"/>
            </a:br>
            <a:r>
              <a:rPr lang="en-US" dirty="0" smtClean="0"/>
              <a:t>Background</a:t>
            </a:r>
            <a:endParaRPr lang="en-US" dirty="0"/>
          </a:p>
        </p:txBody>
      </p:sp>
      <p:pic>
        <p:nvPicPr>
          <p:cNvPr id="18434" name="Picture 2" descr="Related imag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3429000"/>
            <a:ext cx="3962400" cy="30766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0" y="1481138"/>
            <a:ext cx="8229600" cy="4525962"/>
          </a:xfrm>
        </p:spPr>
        <p:txBody>
          <a:bodyPr/>
          <a:lstStyle/>
          <a:p>
            <a:r>
              <a:rPr lang="en-US" dirty="0" smtClean="0"/>
              <a:t>FS laser designed by Drs. </a:t>
            </a:r>
            <a:r>
              <a:rPr lang="en-US" dirty="0" err="1" smtClean="0"/>
              <a:t>Juhsaz</a:t>
            </a:r>
            <a:r>
              <a:rPr lang="en-US" dirty="0" smtClean="0"/>
              <a:t> and Kurtz at U. of Michigan in the early 1990’s.</a:t>
            </a:r>
          </a:p>
          <a:p>
            <a:r>
              <a:rPr lang="en-US" dirty="0" smtClean="0"/>
              <a:t>Many different FS laser systems are available commercially:</a:t>
            </a:r>
          </a:p>
          <a:p>
            <a:pPr lvl="1"/>
            <a:r>
              <a:rPr lang="en-US" dirty="0" err="1" smtClean="0"/>
              <a:t>IntraLase</a:t>
            </a:r>
            <a:r>
              <a:rPr lang="en-US" dirty="0" smtClean="0"/>
              <a:t> (Abbott Medical Optics, Inc.)</a:t>
            </a:r>
          </a:p>
          <a:p>
            <a:pPr lvl="1"/>
            <a:r>
              <a:rPr lang="en-US" dirty="0" err="1" smtClean="0"/>
              <a:t>Femtec</a:t>
            </a:r>
            <a:r>
              <a:rPr lang="en-US" dirty="0" smtClean="0"/>
              <a:t> (20/10 Perfect Vision)</a:t>
            </a:r>
          </a:p>
          <a:p>
            <a:pPr lvl="1"/>
            <a:r>
              <a:rPr lang="en-US" dirty="0" err="1" smtClean="0"/>
              <a:t>Femto</a:t>
            </a:r>
            <a:r>
              <a:rPr lang="en-US" dirty="0" smtClean="0"/>
              <a:t> LDV (</a:t>
            </a:r>
            <a:r>
              <a:rPr lang="en-US" dirty="0" err="1" smtClean="0"/>
              <a:t>Ziemer</a:t>
            </a:r>
            <a:r>
              <a:rPr lang="en-US" dirty="0" smtClean="0"/>
              <a:t> Ophthalmic Systems)</a:t>
            </a:r>
          </a:p>
          <a:p>
            <a:pPr lvl="1"/>
            <a:r>
              <a:rPr lang="en-US" dirty="0" err="1" smtClean="0"/>
              <a:t>VisuMax</a:t>
            </a:r>
            <a:r>
              <a:rPr lang="en-US" dirty="0" smtClean="0"/>
              <a:t> (Carl Zeiss </a:t>
            </a:r>
            <a:r>
              <a:rPr lang="en-US" dirty="0" err="1" smtClean="0"/>
              <a:t>Meditec</a:t>
            </a:r>
            <a:r>
              <a:rPr lang="en-US" dirty="0" smtClean="0"/>
              <a:t> AG)</a:t>
            </a:r>
          </a:p>
          <a:p>
            <a:pPr lvl="1"/>
            <a:r>
              <a:rPr lang="en-US" dirty="0" err="1" smtClean="0"/>
              <a:t>WaveLight</a:t>
            </a:r>
            <a:r>
              <a:rPr lang="en-US" dirty="0" smtClean="0"/>
              <a:t> FS200 (Alcon Laboratories Inc.)</a:t>
            </a:r>
          </a:p>
          <a:p>
            <a:pPr lvl="1"/>
            <a:r>
              <a:rPr lang="en-US" dirty="0" smtClean="0"/>
              <a:t>VICTUS (Bausch &amp; Lomb)</a:t>
            </a:r>
          </a:p>
          <a:p>
            <a:pPr lvl="1"/>
            <a:r>
              <a:rPr lang="en-US" dirty="0" err="1" smtClean="0"/>
              <a:t>LensSx</a:t>
            </a:r>
            <a:r>
              <a:rPr lang="en-US" dirty="0" smtClean="0"/>
              <a:t> (Alcon Laboratories Inc.)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Femtosecond Laser</a:t>
            </a:r>
            <a:br>
              <a:rPr lang="en-US" dirty="0" smtClean="0"/>
            </a:br>
            <a:r>
              <a:rPr lang="en-US" dirty="0" smtClean="0"/>
              <a:t>History</a:t>
            </a:r>
            <a:endParaRPr lang="en-US" dirty="0"/>
          </a:p>
        </p:txBody>
      </p:sp>
      <p:pic>
        <p:nvPicPr>
          <p:cNvPr id="19458" name="Picture 2" descr="Image result for femtosecond laser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5257800"/>
            <a:ext cx="2438400" cy="1417674"/>
          </a:xfrm>
          <a:prstGeom prst="rect">
            <a:avLst/>
          </a:prstGeom>
          <a:noFill/>
        </p:spPr>
      </p:pic>
      <p:sp>
        <p:nvSpPr>
          <p:cNvPr id="6" name="Right Arrow 5"/>
          <p:cNvSpPr/>
          <p:nvPr/>
        </p:nvSpPr>
        <p:spPr>
          <a:xfrm>
            <a:off x="5334000" y="5638800"/>
            <a:ext cx="597408" cy="1798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Femtosecond Laser</a:t>
            </a:r>
            <a:br>
              <a:rPr lang="en-US" dirty="0" smtClean="0"/>
            </a:br>
            <a:r>
              <a:rPr lang="en-US" dirty="0" smtClean="0"/>
              <a:t>History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0" y="1481138"/>
            <a:ext cx="8229600" cy="4525962"/>
          </a:xfrm>
        </p:spPr>
        <p:txBody>
          <a:bodyPr/>
          <a:lstStyle/>
          <a:p>
            <a:r>
              <a:rPr lang="en-US" dirty="0" smtClean="0"/>
              <a:t>The various laser systems differ in:</a:t>
            </a:r>
          </a:p>
          <a:p>
            <a:pPr lvl="1"/>
            <a:r>
              <a:rPr lang="en-US" dirty="0" smtClean="0"/>
              <a:t>Available applications</a:t>
            </a:r>
          </a:p>
          <a:p>
            <a:pPr lvl="1"/>
            <a:r>
              <a:rPr lang="en-US" dirty="0" smtClean="0"/>
              <a:t>Pulse energy and frequency</a:t>
            </a:r>
          </a:p>
          <a:p>
            <a:pPr lvl="1"/>
            <a:r>
              <a:rPr lang="en-US" dirty="0" smtClean="0"/>
              <a:t>Applanation surface (flat or curved)</a:t>
            </a:r>
          </a:p>
          <a:p>
            <a:pPr lvl="1"/>
            <a:r>
              <a:rPr lang="en-US" dirty="0" smtClean="0"/>
              <a:t>Laser delivery pattern (raster/zigzag or centrifugal/spiral)  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r>
              <a:rPr lang="en-US" dirty="0" smtClean="0"/>
              <a:t>                                   VICTUS                         </a:t>
            </a:r>
          </a:p>
        </p:txBody>
      </p:sp>
      <p:pic>
        <p:nvPicPr>
          <p:cNvPr id="20482" name="Picture 2" descr="Image result for femtosecond laser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1" y="3537206"/>
            <a:ext cx="3048000" cy="2663569"/>
          </a:xfrm>
          <a:prstGeom prst="rect">
            <a:avLst/>
          </a:prstGeom>
          <a:noFill/>
        </p:spPr>
      </p:pic>
      <p:sp>
        <p:nvSpPr>
          <p:cNvPr id="6" name="Right Arrow 5"/>
          <p:cNvSpPr/>
          <p:nvPr/>
        </p:nvSpPr>
        <p:spPr>
          <a:xfrm flipV="1">
            <a:off x="4953000" y="5029200"/>
            <a:ext cx="521208" cy="2865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technology has evolved significantly since the 1990’s</a:t>
            </a:r>
          </a:p>
          <a:p>
            <a:pPr lvl="1"/>
            <a:r>
              <a:rPr lang="en-US" dirty="0" smtClean="0"/>
              <a:t>Laser firing has increased from 10-kHz to 150-kHz in the fifth generation </a:t>
            </a:r>
            <a:r>
              <a:rPr lang="en-US" dirty="0" err="1" smtClean="0"/>
              <a:t>IntraLase</a:t>
            </a:r>
            <a:r>
              <a:rPr lang="en-US" dirty="0" smtClean="0"/>
              <a:t> FS system</a:t>
            </a:r>
          </a:p>
          <a:p>
            <a:pPr lvl="1"/>
            <a:r>
              <a:rPr lang="en-US" dirty="0" err="1" smtClean="0"/>
              <a:t>Femto</a:t>
            </a:r>
            <a:r>
              <a:rPr lang="en-US" dirty="0" smtClean="0"/>
              <a:t> LDV operates in the </a:t>
            </a:r>
            <a:r>
              <a:rPr lang="en-US" dirty="0" err="1" smtClean="0"/>
              <a:t>mHz</a:t>
            </a:r>
            <a:r>
              <a:rPr lang="en-US" dirty="0" smtClean="0"/>
              <a:t> firing rate range, rather than kHz.  </a:t>
            </a:r>
          </a:p>
          <a:p>
            <a:pPr lvl="1"/>
            <a:r>
              <a:rPr lang="en-US" dirty="0" smtClean="0"/>
              <a:t>The higher frequency allows reduced flap creation time and lower energy per pulse – smoother corneal stromal bed.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Femtosecond Laser</a:t>
            </a:r>
            <a:br>
              <a:rPr lang="en-US" dirty="0" smtClean="0"/>
            </a:br>
            <a:r>
              <a:rPr lang="en-US" dirty="0" smtClean="0"/>
              <a:t>History</a:t>
            </a:r>
            <a:endParaRPr lang="en-US" dirty="0"/>
          </a:p>
        </p:txBody>
      </p:sp>
      <p:pic>
        <p:nvPicPr>
          <p:cNvPr id="21510" name="Picture 6" descr="Picture3.jpg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4605098"/>
            <a:ext cx="3657600" cy="22529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AutoShape 4" descr="Image result for femtosecond laser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534" name="AutoShape 6" descr="Image result for femtosecond laser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2538" name="Picture 10" descr="Image result for femtosecond laser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914400"/>
            <a:ext cx="4887900" cy="2181226"/>
          </a:xfrm>
          <a:prstGeom prst="rect">
            <a:avLst/>
          </a:prstGeom>
          <a:noFill/>
        </p:spPr>
      </p:pic>
      <p:pic>
        <p:nvPicPr>
          <p:cNvPr id="22540" name="Picture 12" descr="Image result for femtosecond laser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8200" y="3657600"/>
            <a:ext cx="4191000" cy="2095500"/>
          </a:xfrm>
          <a:prstGeom prst="rect">
            <a:avLst/>
          </a:prstGeom>
          <a:noFill/>
        </p:spPr>
      </p:pic>
      <p:pic>
        <p:nvPicPr>
          <p:cNvPr id="22542" name="Picture 14" descr="Related image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57800" y="304800"/>
            <a:ext cx="3276600" cy="3031536"/>
          </a:xfrm>
          <a:prstGeom prst="rect">
            <a:avLst/>
          </a:prstGeom>
          <a:noFill/>
        </p:spPr>
      </p:pic>
      <p:pic>
        <p:nvPicPr>
          <p:cNvPr id="22544" name="Picture 16" descr="Image result for wavelight fs200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8600" y="3733800"/>
            <a:ext cx="4038600" cy="19625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0" y="1481138"/>
            <a:ext cx="8229600" cy="4525962"/>
          </a:xfrm>
        </p:spPr>
        <p:txBody>
          <a:bodyPr/>
          <a:lstStyle/>
          <a:p>
            <a:r>
              <a:rPr lang="en-US" dirty="0" smtClean="0"/>
              <a:t>FS laser has a wide range of applications in corneal refractive surgery</a:t>
            </a:r>
          </a:p>
          <a:p>
            <a:pPr lvl="1"/>
            <a:r>
              <a:rPr lang="en-US" dirty="0" smtClean="0"/>
              <a:t>LASIK flap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Astigmatic keratotomy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Femtosecond Laser</a:t>
            </a:r>
            <a:br>
              <a:rPr lang="en-US" dirty="0" smtClean="0"/>
            </a:br>
            <a:r>
              <a:rPr lang="en-US" dirty="0" smtClean="0"/>
              <a:t>Clinical Applications</a:t>
            </a:r>
            <a:endParaRPr lang="en-US" dirty="0"/>
          </a:p>
        </p:txBody>
      </p:sp>
      <p:pic>
        <p:nvPicPr>
          <p:cNvPr id="27650" name="Picture 2" descr="Image result for femtosecond laser astigmatic keratotomy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4267200"/>
            <a:ext cx="2214306" cy="2295526"/>
          </a:xfrm>
          <a:prstGeom prst="rect">
            <a:avLst/>
          </a:prstGeom>
          <a:noFill/>
        </p:spPr>
      </p:pic>
      <p:pic>
        <p:nvPicPr>
          <p:cNvPr id="27652" name="Picture 4" descr="Image result for femtosecond laser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5200" y="2362200"/>
            <a:ext cx="4463502" cy="14954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0" y="1481138"/>
            <a:ext cx="8229600" cy="4525962"/>
          </a:xfrm>
        </p:spPr>
        <p:txBody>
          <a:bodyPr/>
          <a:lstStyle/>
          <a:p>
            <a:r>
              <a:rPr lang="en-US" dirty="0" smtClean="0"/>
              <a:t>Corneal Refractive Surgery</a:t>
            </a:r>
          </a:p>
          <a:p>
            <a:pPr lvl="1"/>
            <a:r>
              <a:rPr lang="en-US" dirty="0" smtClean="0"/>
              <a:t>Channel </a:t>
            </a:r>
            <a:r>
              <a:rPr lang="en-US" dirty="0" smtClean="0"/>
              <a:t>c</a:t>
            </a:r>
            <a:r>
              <a:rPr lang="en-US" dirty="0" smtClean="0"/>
              <a:t>reation for implantation of </a:t>
            </a:r>
            <a:r>
              <a:rPr lang="en-US" dirty="0" err="1" smtClean="0"/>
              <a:t>intrastromal</a:t>
            </a:r>
            <a:r>
              <a:rPr lang="en-US" dirty="0" smtClean="0"/>
              <a:t> corneal ring segments</a:t>
            </a:r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pPr lvl="1"/>
            <a:r>
              <a:rPr lang="en-US" dirty="0" smtClean="0"/>
              <a:t>Femtosecond </a:t>
            </a:r>
            <a:r>
              <a:rPr lang="en-US" dirty="0" err="1" smtClean="0"/>
              <a:t>lenticule</a:t>
            </a:r>
            <a:r>
              <a:rPr lang="en-US" dirty="0" smtClean="0"/>
              <a:t> extraction</a:t>
            </a:r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Femtosecond Laser</a:t>
            </a:r>
            <a:br>
              <a:rPr lang="en-US" dirty="0" smtClean="0"/>
            </a:br>
            <a:r>
              <a:rPr lang="en-US" dirty="0" smtClean="0"/>
              <a:t>Clinical Applications</a:t>
            </a:r>
            <a:endParaRPr lang="en-US" dirty="0"/>
          </a:p>
        </p:txBody>
      </p:sp>
      <p:pic>
        <p:nvPicPr>
          <p:cNvPr id="28674" name="Picture 2" descr="Image result for femtosecond laser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4267200"/>
            <a:ext cx="3200400" cy="2400301"/>
          </a:xfrm>
          <a:prstGeom prst="rect">
            <a:avLst/>
          </a:prstGeom>
          <a:noFill/>
        </p:spPr>
      </p:pic>
      <p:sp>
        <p:nvSpPr>
          <p:cNvPr id="28676" name="AutoShape 4" descr="Image result for femtosecond laser corneal ring implantation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38100" y="-2217738"/>
            <a:ext cx="5257800" cy="462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8678" name="AutoShape 6" descr="Image result for femtosecond laser corneal ring implantation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38100" y="-2217738"/>
            <a:ext cx="5257800" cy="462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8680" name="Picture 8" descr="Image result for femtosecond laser corneal intac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76800" y="2286000"/>
            <a:ext cx="3352800" cy="15594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0" y="1481138"/>
            <a:ext cx="8229600" cy="4525962"/>
          </a:xfrm>
        </p:spPr>
        <p:txBody>
          <a:bodyPr/>
          <a:lstStyle/>
          <a:p>
            <a:r>
              <a:rPr lang="en-US" dirty="0" smtClean="0"/>
              <a:t>Other</a:t>
            </a:r>
          </a:p>
          <a:p>
            <a:pPr lvl="1"/>
            <a:r>
              <a:rPr lang="en-US" dirty="0" err="1" smtClean="0"/>
              <a:t>Intrastromal</a:t>
            </a:r>
            <a:r>
              <a:rPr lang="en-US" dirty="0" smtClean="0"/>
              <a:t> </a:t>
            </a:r>
            <a:r>
              <a:rPr lang="en-US" dirty="0" err="1" smtClean="0"/>
              <a:t>presbyopic</a:t>
            </a:r>
            <a:r>
              <a:rPr lang="en-US" dirty="0" smtClean="0"/>
              <a:t> correction (INTRACOR)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Femtosecond Laser</a:t>
            </a:r>
            <a:br>
              <a:rPr lang="en-US" dirty="0" smtClean="0"/>
            </a:br>
            <a:r>
              <a:rPr lang="en-US" dirty="0" smtClean="0"/>
              <a:t>Clinical Applications</a:t>
            </a:r>
            <a:endParaRPr lang="en-US" dirty="0"/>
          </a:p>
        </p:txBody>
      </p:sp>
      <p:pic>
        <p:nvPicPr>
          <p:cNvPr id="29698" name="Picture 2" descr="intrac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2667000"/>
            <a:ext cx="4667250" cy="22574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Reduced incidence of flap complications like buttonholes, free caps, irregular cuts, etc.</a:t>
            </a:r>
          </a:p>
          <a:p>
            <a:r>
              <a:rPr lang="en-US" dirty="0" smtClean="0"/>
              <a:t>Greater surgeon choice and </a:t>
            </a:r>
            <a:r>
              <a:rPr lang="en-US" dirty="0" err="1" smtClean="0"/>
              <a:t>controp</a:t>
            </a:r>
            <a:r>
              <a:rPr lang="en-US" dirty="0" smtClean="0"/>
              <a:t> over flap diameter and thickness, side cut angle, hinge position, and length.</a:t>
            </a:r>
          </a:p>
          <a:p>
            <a:r>
              <a:rPr lang="en-US" dirty="0" smtClean="0"/>
              <a:t>Increased precision with improved flap safety and better thickness predictability.</a:t>
            </a:r>
          </a:p>
          <a:p>
            <a:r>
              <a:rPr lang="en-US" dirty="0" smtClean="0"/>
              <a:t>Capability of cutting thinner flaps to accommodate thin corneas and high refractive errors.</a:t>
            </a:r>
          </a:p>
          <a:p>
            <a:r>
              <a:rPr lang="en-US" dirty="0" smtClean="0"/>
              <a:t>Absence of moving parts.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Femtosecond Laser</a:t>
            </a:r>
            <a:br>
              <a:rPr lang="en-US" dirty="0" smtClean="0"/>
            </a:br>
            <a:r>
              <a:rPr lang="en-US" dirty="0" smtClean="0"/>
              <a:t>Advantages in LASIK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Stronger flap adherence</a:t>
            </a:r>
          </a:p>
          <a:p>
            <a:r>
              <a:rPr lang="en-US" dirty="0" smtClean="0"/>
              <a:t>Better contrast sensitivity</a:t>
            </a:r>
          </a:p>
          <a:p>
            <a:r>
              <a:rPr lang="en-US" dirty="0" smtClean="0"/>
              <a:t>Decreased incidence of epithelial </a:t>
            </a:r>
            <a:r>
              <a:rPr lang="en-US" dirty="0" err="1" smtClean="0"/>
              <a:t>ingrowth</a:t>
            </a:r>
            <a:endParaRPr lang="en-US" dirty="0" smtClean="0"/>
          </a:p>
          <a:p>
            <a:r>
              <a:rPr lang="en-US" dirty="0" smtClean="0"/>
              <a:t>Less increased IOP</a:t>
            </a:r>
          </a:p>
          <a:p>
            <a:r>
              <a:rPr lang="en-US" dirty="0" smtClean="0"/>
              <a:t>Less incidence of dry eyes</a:t>
            </a:r>
          </a:p>
          <a:p>
            <a:r>
              <a:rPr lang="en-US" dirty="0" smtClean="0"/>
              <a:t>Lesser hemorrhage from limbal vessels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Femtosecond Laser</a:t>
            </a:r>
            <a:br>
              <a:rPr lang="en-US" dirty="0" smtClean="0"/>
            </a:br>
            <a:r>
              <a:rPr lang="en-US" dirty="0" smtClean="0"/>
              <a:t>Advantages in LASIK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Flap creation takes longer than with </a:t>
            </a:r>
            <a:r>
              <a:rPr lang="en-US" dirty="0" err="1" smtClean="0"/>
              <a:t>microkeratome</a:t>
            </a:r>
            <a:r>
              <a:rPr lang="en-US" dirty="0" smtClean="0"/>
              <a:t> (newer high frequency FS laser have overcome this disadvantage).</a:t>
            </a:r>
          </a:p>
          <a:p>
            <a:r>
              <a:rPr lang="en-US" dirty="0" smtClean="0"/>
              <a:t>Opaque bubble layer – diffusing into deeper layers of </a:t>
            </a:r>
            <a:r>
              <a:rPr lang="en-US" dirty="0" err="1" smtClean="0"/>
              <a:t>stroma</a:t>
            </a:r>
            <a:r>
              <a:rPr lang="en-US" dirty="0" smtClean="0"/>
              <a:t>.</a:t>
            </a:r>
          </a:p>
          <a:p>
            <a:r>
              <a:rPr lang="en-US" dirty="0" smtClean="0"/>
              <a:t>Transient light sensitivity syndrome TLSS/Good acuity plus photosensitivity GAPP.</a:t>
            </a:r>
          </a:p>
          <a:p>
            <a:r>
              <a:rPr lang="en-US" dirty="0" err="1" smtClean="0"/>
              <a:t>Microirregularities</a:t>
            </a:r>
            <a:r>
              <a:rPr lang="en-US" dirty="0" smtClean="0"/>
              <a:t> on the back surface of the flap – “rainbow glare”.</a:t>
            </a:r>
          </a:p>
          <a:p>
            <a:r>
              <a:rPr lang="en-US" dirty="0" err="1" smtClean="0"/>
              <a:t>Photodisruption</a:t>
            </a:r>
            <a:r>
              <a:rPr lang="en-US" dirty="0" smtClean="0"/>
              <a:t>-induced microscopic tissue injury – may cause lamellar keratitis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Femtosecond Laser</a:t>
            </a:r>
            <a:br>
              <a:rPr lang="en-US" dirty="0" smtClean="0"/>
            </a:br>
            <a:r>
              <a:rPr lang="en-US" dirty="0" smtClean="0"/>
              <a:t>Disadvantages in LASIK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0" y="1481138"/>
            <a:ext cx="8229600" cy="4525962"/>
          </a:xfrm>
        </p:spPr>
        <p:txBody>
          <a:bodyPr/>
          <a:lstStyle/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Potential Applications</a:t>
            </a:r>
          </a:p>
          <a:p>
            <a:pPr lvl="1"/>
            <a:r>
              <a:rPr lang="en-US" dirty="0" smtClean="0"/>
              <a:t>Corneal incision formation</a:t>
            </a:r>
          </a:p>
          <a:p>
            <a:pPr lvl="1"/>
            <a:r>
              <a:rPr lang="en-US" dirty="0" smtClean="0"/>
              <a:t>Anterior capsulotomy</a:t>
            </a:r>
          </a:p>
          <a:p>
            <a:pPr lvl="1"/>
            <a:r>
              <a:rPr lang="en-US" dirty="0" smtClean="0"/>
              <a:t>Lens disruption</a:t>
            </a:r>
          </a:p>
          <a:p>
            <a:pPr lvl="1">
              <a:buNone/>
            </a:pP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Femtosecond Laser</a:t>
            </a:r>
            <a:br>
              <a:rPr lang="en-US" dirty="0" smtClean="0"/>
            </a:br>
            <a:r>
              <a:rPr lang="en-US" dirty="0" smtClean="0"/>
              <a:t>In Cataract Surgery</a:t>
            </a:r>
            <a:endParaRPr lang="en-US" dirty="0"/>
          </a:p>
        </p:txBody>
      </p:sp>
      <p:pic>
        <p:nvPicPr>
          <p:cNvPr id="23554" name="Picture 2" descr="Image result for femtosecond laser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3200400"/>
            <a:ext cx="3810000" cy="1584430"/>
          </a:xfrm>
          <a:prstGeom prst="rect">
            <a:avLst/>
          </a:prstGeom>
          <a:noFill/>
        </p:spPr>
      </p:pic>
      <p:pic>
        <p:nvPicPr>
          <p:cNvPr id="23556" name="Picture 4" descr="Image result for femtosecond laser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9800" y="4876800"/>
            <a:ext cx="2514600" cy="1885204"/>
          </a:xfrm>
          <a:prstGeom prst="rect">
            <a:avLst/>
          </a:prstGeom>
          <a:noFill/>
        </p:spPr>
      </p:pic>
      <p:sp>
        <p:nvSpPr>
          <p:cNvPr id="23558" name="AutoShape 6" descr="Image result for femtosecond laser">
            <a:hlinkClick r:id="rId6"/>
          </p:cNvPr>
          <p:cNvSpPr>
            <a:spLocks noChangeAspect="1" noChangeArrowheads="1"/>
          </p:cNvSpPr>
          <p:nvPr/>
        </p:nvSpPr>
        <p:spPr bwMode="auto">
          <a:xfrm>
            <a:off x="38100" y="-1317625"/>
            <a:ext cx="4857750" cy="27527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560" name="AutoShape 8" descr="Image result for femtosecond laser">
            <a:hlinkClick r:id="rId6"/>
          </p:cNvPr>
          <p:cNvSpPr>
            <a:spLocks noChangeAspect="1" noChangeArrowheads="1"/>
          </p:cNvSpPr>
          <p:nvPr/>
        </p:nvSpPr>
        <p:spPr bwMode="auto">
          <a:xfrm>
            <a:off x="38100" y="-1317625"/>
            <a:ext cx="4857750" cy="27527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3562" name="Picture 10" descr="Image result for femtosecond laser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86400" y="1371600"/>
            <a:ext cx="3109632" cy="1762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0" y="1481138"/>
            <a:ext cx="8229600" cy="4525962"/>
          </a:xfrm>
        </p:spPr>
        <p:txBody>
          <a:bodyPr/>
          <a:lstStyle/>
          <a:p>
            <a:r>
              <a:rPr lang="en-US" dirty="0" smtClean="0"/>
              <a:t>Limbal Relaxing Incisions (LRI’s)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Femtosecond Laser</a:t>
            </a:r>
            <a:br>
              <a:rPr lang="en-US" dirty="0" smtClean="0"/>
            </a:br>
            <a:r>
              <a:rPr lang="en-US" dirty="0" smtClean="0"/>
              <a:t>In Cataract Surgery</a:t>
            </a:r>
            <a:endParaRPr lang="en-US" dirty="0"/>
          </a:p>
        </p:txBody>
      </p:sp>
      <p:pic>
        <p:nvPicPr>
          <p:cNvPr id="30722" name="Picture 2" descr="Related imag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2209800"/>
            <a:ext cx="4343400" cy="2442197"/>
          </a:xfrm>
          <a:prstGeom prst="rect">
            <a:avLst/>
          </a:prstGeom>
          <a:noFill/>
        </p:spPr>
      </p:pic>
      <p:pic>
        <p:nvPicPr>
          <p:cNvPr id="30724" name="Picture 4" descr="Related imag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86400" y="3810000"/>
            <a:ext cx="3095625" cy="28194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fault Them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149</TotalTime>
  <Words>587</Words>
  <Application>Microsoft Office PowerPoint</Application>
  <PresentationFormat>On-screen Show (4:3)</PresentationFormat>
  <Paragraphs>98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Default Theme</vt:lpstr>
      <vt:lpstr>Femtosecond Laser Good, Bad &amp; Ugly</vt:lpstr>
      <vt:lpstr>Femtosecond Laser Background</vt:lpstr>
      <vt:lpstr>Femtosecond Laser Background</vt:lpstr>
      <vt:lpstr>Femtosecond Laser Background</vt:lpstr>
      <vt:lpstr>Femtosecond Laser Background</vt:lpstr>
      <vt:lpstr>Femtosecond Laser Background</vt:lpstr>
      <vt:lpstr>Femtosecond Laser History</vt:lpstr>
      <vt:lpstr>Femtosecond Laser History</vt:lpstr>
      <vt:lpstr>Femtosecond Laser History</vt:lpstr>
      <vt:lpstr>Slide 10</vt:lpstr>
      <vt:lpstr>Femtosecond Laser Clinical Applications</vt:lpstr>
      <vt:lpstr>Femtosecond Laser Clinical Applications</vt:lpstr>
      <vt:lpstr>Femtosecond Laser Clinical Applications</vt:lpstr>
      <vt:lpstr>Femtosecond Laser Advantages in LASIK</vt:lpstr>
      <vt:lpstr>Femtosecond Laser Advantages in LASIK</vt:lpstr>
      <vt:lpstr>Femtosecond Laser Disadvantages in LASIK</vt:lpstr>
      <vt:lpstr>Femtosecond Laser In Cataract Surgery</vt:lpstr>
      <vt:lpstr>Femtosecond Laser In Cataract Surgery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Femtosecond Laser Good, Bad &amp; Ugly</dc:title>
  <dc:creator>David &amp; Tammera</dc:creator>
  <cp:lastModifiedBy>David &amp; Tammera</cp:lastModifiedBy>
  <cp:revision>16</cp:revision>
  <dcterms:created xsi:type="dcterms:W3CDTF">2017-04-22T13:12:02Z</dcterms:created>
  <dcterms:modified xsi:type="dcterms:W3CDTF">2017-04-22T15:41:03Z</dcterms:modified>
</cp:coreProperties>
</file>