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4" r:id="rId7"/>
    <p:sldId id="265" r:id="rId8"/>
    <p:sldId id="261" r:id="rId9"/>
    <p:sldId id="274" r:id="rId10"/>
    <p:sldId id="271" r:id="rId11"/>
    <p:sldId id="272" r:id="rId12"/>
    <p:sldId id="273" r:id="rId13"/>
    <p:sldId id="282" r:id="rId14"/>
    <p:sldId id="262" r:id="rId15"/>
    <p:sldId id="263" r:id="rId16"/>
    <p:sldId id="266" r:id="rId17"/>
    <p:sldId id="267" r:id="rId18"/>
    <p:sldId id="268" r:id="rId19"/>
    <p:sldId id="269" r:id="rId20"/>
    <p:sldId id="270" r:id="rId21"/>
    <p:sldId id="278" r:id="rId22"/>
    <p:sldId id="275" r:id="rId23"/>
    <p:sldId id="276" r:id="rId24"/>
    <p:sldId id="277" r:id="rId25"/>
    <p:sldId id="280" r:id="rId26"/>
    <p:sldId id="279" r:id="rId27"/>
    <p:sldId id="281"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1pPr>
    <a:lvl2pPr marL="0" marR="0" indent="2286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2pPr>
    <a:lvl3pPr marL="0" marR="0" indent="4572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3pPr>
    <a:lvl4pPr marL="0" marR="0" indent="6858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4pPr>
    <a:lvl5pPr marL="0" marR="0" indent="9144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5pPr>
    <a:lvl6pPr marL="0" marR="0" indent="11430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6pPr>
    <a:lvl7pPr marL="0" marR="0" indent="13716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7pPr>
    <a:lvl8pPr marL="0" marR="0" indent="16002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8pPr>
    <a:lvl9pPr marL="0" marR="0" indent="182880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Avenir Next Demi Bold"/>
          <a:ea typeface="Avenir Next Demi Bold"/>
          <a:cs typeface="Avenir Next Demi Bold"/>
        </a:font>
        <a:srgbClr val="2A2927"/>
      </a:tcTxStyle>
      <a:tcStyle>
        <a:tcBdr>
          <a:left>
            <a:ln w="12700" cap="flat">
              <a:solidFill>
                <a:srgbClr val="514F48">
                  <a:alpha val="80000"/>
                </a:srgbClr>
              </a:solidFill>
              <a:custDash>
                <a:ds d="200000" sp="200000"/>
              </a:custDash>
              <a:miter lim="400000"/>
            </a:ln>
          </a:left>
          <a:right>
            <a:ln w="12700" cap="flat">
              <a:solidFill>
                <a:srgbClr val="514F48">
                  <a:alpha val="80000"/>
                </a:srgbClr>
              </a:solidFill>
              <a:custDash>
                <a:ds d="200000" sp="200000"/>
              </a:custDash>
              <a:miter lim="400000"/>
            </a:ln>
          </a:right>
          <a:top>
            <a:ln w="12700" cap="flat">
              <a:solidFill>
                <a:srgbClr val="514F48">
                  <a:alpha val="80000"/>
                </a:srgbClr>
              </a:solidFill>
              <a:custDash>
                <a:ds d="200000" sp="200000"/>
              </a:custDash>
              <a:miter lim="400000"/>
            </a:ln>
          </a:top>
          <a:bottom>
            <a:ln w="12700" cap="flat">
              <a:solidFill>
                <a:srgbClr val="514F48">
                  <a:alpha val="80000"/>
                </a:srgbClr>
              </a:solidFill>
              <a:custDash>
                <a:ds d="200000" sp="200000"/>
              </a:custDash>
              <a:miter lim="400000"/>
            </a:ln>
          </a:bottom>
          <a:insideH>
            <a:ln w="12700" cap="flat">
              <a:solidFill>
                <a:srgbClr val="514F48">
                  <a:alpha val="80000"/>
                </a:srgbClr>
              </a:solidFill>
              <a:custDash>
                <a:ds d="200000" sp="200000"/>
              </a:custDash>
              <a:miter lim="400000"/>
            </a:ln>
          </a:insideH>
          <a:insideV>
            <a:ln w="12700" cap="flat">
              <a:solidFill>
                <a:srgbClr val="514F48">
                  <a:alpha val="80000"/>
                </a:srgbClr>
              </a:solidFill>
              <a:custDash>
                <a:ds d="200000" sp="200000"/>
              </a:custDash>
              <a:miter lim="400000"/>
            </a:ln>
          </a:insideV>
        </a:tcBdr>
        <a:fill>
          <a:noFill/>
        </a:fill>
      </a:tcStyle>
    </a:wholeTbl>
    <a:band2H>
      <a:tcTxStyle/>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254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254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Row>
  </a:tblStyle>
  <a:tblStyle styleId="{C7B018BB-80A7-4F77-B60F-C8B233D01FF8}" styleName="">
    <a:tblBg/>
    <a:wholeTbl>
      <a:tcTxStyle b="off" i="off">
        <a:fontRef idx="minor">
          <a:srgbClr val="2A2927"/>
        </a:fontRef>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a:tcStyle>
        <a:tcBdr/>
        <a:fill>
          <a:blipFill rotWithShape="1">
            <a:blip xmlns:r="http://schemas.openxmlformats.org/officeDocument/2006/relationships" r:embed="rId1"/>
            <a:srcRect/>
            <a:tile tx="0" ty="0" sx="100000" sy="100000" flip="none" algn="tl"/>
          </a:blipFill>
        </a:fill>
      </a:tcStyle>
    </a:band2H>
    <a:firstCol>
      <a:tcTxStyle b="on" i="off">
        <a:font>
          <a:latin typeface="Avenir Next Demi Bold"/>
          <a:ea typeface="Avenir Next Demi Bold"/>
          <a:cs typeface="Avenir Next Demi Bold"/>
        </a:font>
        <a:srgbClr val="2A2927"/>
      </a:tcTxStyle>
      <a:tcStyle>
        <a:tcBdr>
          <a:left>
            <a:ln w="254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EEE7283C-3CF3-47DC-8721-378D4A62B228}" styleName="">
    <a:tblBg/>
    <a:wholeTbl>
      <a:tcTxStyle b="off" i="off">
        <a:fontRef idx="minor">
          <a:srgbClr val="2A2927"/>
        </a:fontRef>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a:tcStyle>
        <a:tcBdr/>
        <a:fill>
          <a:solidFill>
            <a:srgbClr val="D2D1C3">
              <a:alpha val="25000"/>
            </a:srgbClr>
          </a:solidFill>
        </a:fill>
      </a:tcStyle>
    </a:band2H>
    <a:firstCol>
      <a:tcTxStyle b="off" i="off">
        <a:fontRef idx="minor">
          <a:srgbClr val="2A2927"/>
        </a:fontRef>
        <a:srgbClr val="2A2927"/>
      </a:tcTxStyle>
      <a:tcStyle>
        <a:tcBdr>
          <a:left>
            <a:ln w="25400" cap="flat">
              <a:solidFill>
                <a:srgbClr val="737269">
                  <a:alpha val="80000"/>
                </a:srgbClr>
              </a:solidFill>
              <a:prstDash val="solid"/>
              <a:miter lim="400000"/>
            </a:ln>
          </a:left>
          <a:right>
            <a:ln w="254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ff" i="off">
        <a:fontRef idx="minor">
          <a:srgbClr val="2A2927"/>
        </a:fontRef>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ff" i="off">
        <a:fontRef idx="minor">
          <a:srgbClr val="2A2927"/>
        </a:fontRef>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CF821DB8-F4EB-4A41-A1BA-3FCAFE7338EE}" styleName="">
    <a:tblBg/>
    <a:wholeTbl>
      <a:tcTxStyle b="off" i="off">
        <a:fontRef idx="minor">
          <a:srgbClr val="2A2927"/>
        </a:fontRef>
        <a:srgbClr val="2A2927"/>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wholeTbl>
    <a:band2H>
      <a:tcTxStyle/>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000000">
                  <a:alpha val="70000"/>
                </a:srgbClr>
              </a:solidFill>
              <a:prstDash val="solid"/>
              <a:miter lim="400000"/>
            </a:ln>
          </a:left>
          <a:right>
            <a:ln w="25400" cap="flat">
              <a:solidFill>
                <a:srgbClr val="000000">
                  <a:alpha val="70000"/>
                </a:srgbClr>
              </a:solidFill>
              <a:prstDash val="solid"/>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254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Avenir Next Demi Bold"/>
          <a:ea typeface="Avenir Next Demi Bold"/>
          <a:cs typeface="Avenir Next Demi Bold"/>
        </a:font>
        <a:srgbClr val="FFFFFF"/>
      </a:tcTxStyle>
      <a:tcStyle>
        <a:tcBdr>
          <a:left>
            <a:ln w="12700" cap="flat">
              <a:solidFill>
                <a:srgbClr val="F8F8F6">
                  <a:alpha val="80000"/>
                </a:srgbClr>
              </a:solidFill>
              <a:custDash>
                <a:ds d="200000" sp="200000"/>
              </a:custDash>
              <a:miter lim="400000"/>
            </a:ln>
          </a:left>
          <a:right>
            <a:ln w="12700" cap="flat">
              <a:solidFill>
                <a:srgbClr val="F8F8F6">
                  <a:alpha val="80000"/>
                </a:srgbClr>
              </a:solidFill>
              <a:custDash>
                <a:ds d="200000" sp="200000"/>
              </a:custDash>
              <a:miter lim="400000"/>
            </a:ln>
          </a:right>
          <a:top>
            <a:ln w="12700" cap="flat">
              <a:solidFill>
                <a:srgbClr val="F8F8F6">
                  <a:alpha val="80000"/>
                </a:srgbClr>
              </a:solidFill>
              <a:custDash>
                <a:ds d="200000" sp="200000"/>
              </a:custDash>
              <a:miter lim="400000"/>
            </a:ln>
          </a:top>
          <a:bottom>
            <a:ln w="12700" cap="flat">
              <a:solidFill>
                <a:srgbClr val="F8F8F6">
                  <a:alpha val="80000"/>
                </a:srgbClr>
              </a:solidFill>
              <a:custDash>
                <a:ds d="200000" sp="200000"/>
              </a:custDash>
              <a:miter lim="400000"/>
            </a:ln>
          </a:bottom>
          <a:insideH>
            <a:ln w="12700" cap="flat">
              <a:solidFill>
                <a:srgbClr val="F8F8F6">
                  <a:alpha val="80000"/>
                </a:srgbClr>
              </a:solidFill>
              <a:custDash>
                <a:ds d="200000" sp="200000"/>
              </a:custDash>
              <a:miter lim="400000"/>
            </a:ln>
          </a:insideH>
          <a:insideV>
            <a:ln w="12700" cap="flat">
              <a:solidFill>
                <a:srgbClr val="F8F8F6">
                  <a:alpha val="80000"/>
                </a:srgbClr>
              </a:solidFill>
              <a:custDash>
                <a:ds d="200000" sp="200000"/>
              </a:custDash>
              <a:miter lim="400000"/>
            </a:ln>
          </a:insideV>
        </a:tcBdr>
        <a:fill>
          <a:solidFill>
            <a:srgbClr val="67665E">
              <a:alpha val="30000"/>
            </a:srgbClr>
          </a:solidFill>
        </a:fill>
      </a:tcStyle>
    </a:wholeTbl>
    <a:band2H>
      <a:tcTxStyle/>
      <a:tcStyle>
        <a:tcBdr/>
        <a:fill>
          <a:solidFill>
            <a:srgbClr val="67665E">
              <a:alpha val="40000"/>
            </a:srgbClr>
          </a:solidFill>
        </a:fill>
      </a:tcStyle>
    </a:band2H>
    <a:firstCol>
      <a:tcTxStyle b="on" i="off">
        <a:font>
          <a:latin typeface="Avenir Next Demi Bold"/>
          <a:ea typeface="Avenir Next Demi Bold"/>
          <a:cs typeface="Avenir Next Demi Bold"/>
        </a:font>
        <a:srgbClr val="FFFFFF"/>
      </a:tcTxStyle>
      <a:tcStyle>
        <a:tcBdr>
          <a:left>
            <a:ln w="25400" cap="flat">
              <a:solidFill>
                <a:srgbClr val="F8F8F6">
                  <a:alpha val="80000"/>
                </a:srgbClr>
              </a:solidFill>
              <a:prstDash val="solid"/>
              <a:miter lim="400000"/>
            </a:ln>
          </a:left>
          <a:right>
            <a:ln w="25400" cap="flat">
              <a:solidFill>
                <a:srgbClr val="F8F8F6">
                  <a:alpha val="80000"/>
                </a:srgbClr>
              </a:solidFill>
              <a:prstDash val="solid"/>
              <a:miter lim="400000"/>
            </a:ln>
          </a:right>
          <a:top>
            <a:ln w="12700" cap="flat">
              <a:solidFill>
                <a:srgbClr val="F8F8F6">
                  <a:alpha val="30000"/>
                </a:srgbClr>
              </a:solidFill>
              <a:prstDash val="solid"/>
              <a:miter lim="400000"/>
            </a:ln>
          </a:top>
          <a:bottom>
            <a:ln w="12700" cap="flat">
              <a:solidFill>
                <a:srgbClr val="F8F8F6">
                  <a:alpha val="3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67665E">
              <a:alpha val="50000"/>
            </a:srgbClr>
          </a:solidFill>
        </a:fill>
      </a:tcStyle>
    </a:firstCol>
    <a:la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lastRow>
    <a:fir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firstRow>
  </a:tblStyle>
  <a:tblStyle styleId="{2708684C-4D16-4618-839F-0558EEFCDFE6}" styleName="">
    <a:tblBg/>
    <a:wholeTbl>
      <a:tcTxStyle b="off" i="off">
        <a:fontRef idx="minor">
          <a:srgbClr val="2A2927"/>
        </a:fontRef>
        <a:srgbClr val="2A2927"/>
      </a:tcTxStyle>
      <a:tcStyle>
        <a:tcBdr>
          <a:left>
            <a:ln w="12700" cap="flat">
              <a:noFill/>
              <a:miter lim="400000"/>
            </a:ln>
          </a:left>
          <a:right>
            <a:ln w="12700" cap="flat">
              <a:noFill/>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wholeTbl>
    <a:band2H>
      <a:tcTxStyle/>
      <a:tcStyle>
        <a:tcBdr/>
        <a:fill>
          <a:solidFill>
            <a:srgbClr val="67665E">
              <a:alpha val="15000"/>
            </a:srgbClr>
          </a:solidFill>
        </a:fill>
      </a:tcStyle>
    </a:band2H>
    <a:firstCol>
      <a:tcTxStyle b="on" i="off">
        <a:font>
          <a:latin typeface="Avenir Next Demi Bold"/>
          <a:ea typeface="Avenir Next Demi Bold"/>
          <a:cs typeface="Avenir Next Demi Bold"/>
        </a:font>
        <a:srgbClr val="2A2927"/>
      </a:tcTxStyle>
      <a:tcStyle>
        <a:tcBdr>
          <a:left>
            <a:ln w="12700" cap="flat">
              <a:noFill/>
              <a:miter lim="400000"/>
            </a:ln>
          </a:left>
          <a:right>
            <a:ln w="25400" cap="flat">
              <a:solidFill>
                <a:srgbClr val="34342F">
                  <a:alpha val="80000"/>
                </a:srgbClr>
              </a:solidFill>
              <a:prstDash val="solid"/>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25400" cap="flat">
              <a:solidFill>
                <a:srgbClr val="34342F">
                  <a:alpha val="80000"/>
                </a:srgbClr>
              </a:solidFill>
              <a:prstDash val="solid"/>
              <a:miter lim="400000"/>
            </a:ln>
          </a:top>
          <a:bottom>
            <a:ln w="12700" cap="flat">
              <a:noFill/>
              <a:miter lim="400000"/>
            </a:ln>
          </a:bottom>
          <a:insideH>
            <a:ln w="12700" cap="flat">
              <a:solidFill>
                <a:srgbClr val="34342F">
                  <a:alpha val="8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12700" cap="flat">
              <a:noFill/>
              <a:miter lim="400000"/>
            </a:ln>
          </a:top>
          <a:bottom>
            <a:ln w="254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73635" autoAdjust="0"/>
  </p:normalViewPr>
  <p:slideViewPr>
    <p:cSldViewPr snapToObjects="1">
      <p:cViewPr varScale="1">
        <p:scale>
          <a:sx n="61" d="100"/>
          <a:sy n="61" d="100"/>
        </p:scale>
        <p:origin x="2112" y="66"/>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_rels/tableStyles.x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1143000" y="685800"/>
            <a:ext cx="4572000" cy="3429000"/>
          </a:xfrm>
          <a:prstGeom prst="rect">
            <a:avLst/>
          </a:prstGeom>
        </p:spPr>
        <p:txBody>
          <a:bodyPr/>
          <a:lstStyle/>
          <a:p>
            <a:endParaRPr/>
          </a:p>
        </p:txBody>
      </p:sp>
      <p:sp>
        <p:nvSpPr>
          <p:cNvPr id="156" name="Shape 15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06309268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r>
              <a:rPr dirty="0"/>
              <a:t>I want to share a story and start a conversation</a:t>
            </a:r>
            <a:r>
              <a:rPr lang="en-US" baseline="0" dirty="0"/>
              <a:t> with you.</a:t>
            </a:r>
            <a:endParaRPr dirty="0"/>
          </a:p>
          <a:p>
            <a:r>
              <a:rPr dirty="0"/>
              <a:t>This is a tragic story about a young woman, a driver with stated and known poor vision, and public safety in </a:t>
            </a:r>
            <a:r>
              <a:rPr lang="en-US" dirty="0"/>
              <a:t>our</a:t>
            </a:r>
            <a:r>
              <a:rPr lang="en-US" baseline="0" dirty="0"/>
              <a:t> combined adjacent states</a:t>
            </a:r>
            <a:r>
              <a:rPr lang="is-IS" baseline="0" dirty="0"/>
              <a:t>…Virginia, WVA, and PA.</a:t>
            </a:r>
            <a:endParaRPr lang="en-US" dirty="0"/>
          </a:p>
          <a:p>
            <a:r>
              <a:rPr dirty="0"/>
              <a:t>My goal </a:t>
            </a:r>
            <a:r>
              <a:rPr/>
              <a:t>this </a:t>
            </a:r>
            <a:r>
              <a:rPr lang="en-US"/>
              <a:t>morning</a:t>
            </a:r>
            <a:r>
              <a:rPr/>
              <a:t> </a:t>
            </a:r>
            <a:r>
              <a:rPr smtClean="0"/>
              <a:t>is </a:t>
            </a:r>
            <a:r>
              <a:rPr dirty="0"/>
              <a:t>to raise your awareness that many of our patients, those for whom we have studied and trained and </a:t>
            </a:r>
            <a:r>
              <a:rPr lang="en-US" dirty="0"/>
              <a:t>labor</a:t>
            </a:r>
            <a:r>
              <a:rPr lang="en-US" baseline="0" dirty="0"/>
              <a:t> over</a:t>
            </a:r>
            <a:r>
              <a:rPr dirty="0"/>
              <a:t> to improve their vision, are driving, </a:t>
            </a:r>
            <a:r>
              <a:rPr lang="en-US" dirty="0"/>
              <a:t>but</a:t>
            </a:r>
            <a:r>
              <a:rPr dirty="0"/>
              <a:t> because of their compromised vision, should not be driving.</a:t>
            </a:r>
            <a:r>
              <a:rPr lang="en-US" dirty="0"/>
              <a:t> And,</a:t>
            </a:r>
            <a:r>
              <a:rPr lang="en-US" baseline="0" dirty="0"/>
              <a:t> I'd like to propose some changes to the DMV.</a:t>
            </a:r>
            <a:endParaRPr dirty="0"/>
          </a:p>
        </p:txBody>
      </p:sp>
    </p:spTree>
    <p:extLst>
      <p:ext uri="{BB962C8B-B14F-4D97-AF65-F5344CB8AC3E}">
        <p14:creationId xmlns:p14="http://schemas.microsoft.com/office/powerpoint/2010/main" val="112770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young woman in this story was an accomplished athlete, a college pole vaulter, a scholar, and by all counts, incredibly driven to serve and make a difference in the world around her. As a top VMI cadet and graduate, she knew what she wanted in life and went for it with all the gusto that a driven and talented young woman could employ.</a:t>
            </a:r>
          </a:p>
          <a:p>
            <a:endParaRPr lang="en-US" dirty="0" smtClean="0"/>
          </a:p>
          <a:p>
            <a:endParaRPr lang="en-US" dirty="0" smtClean="0"/>
          </a:p>
          <a:p>
            <a:endParaRPr lang="en-US" dirty="0"/>
          </a:p>
        </p:txBody>
      </p:sp>
    </p:spTree>
    <p:extLst>
      <p:ext uri="{BB962C8B-B14F-4D97-AF65-F5344CB8AC3E}">
        <p14:creationId xmlns:p14="http://schemas.microsoft.com/office/powerpoint/2010/main" val="1549750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dirty="0"/>
              <a:t>The driver in this story, like many we see in our practices, was blind in one eye, had marginal vision in his</a:t>
            </a:r>
            <a:r>
              <a:rPr lang="en-US" baseline="0" dirty="0"/>
              <a:t> only eye </a:t>
            </a:r>
            <a:r>
              <a:rPr lang="en-US" dirty="0"/>
              <a:t>from diabetic retinopathy </a:t>
            </a:r>
            <a:r>
              <a:rPr lang="en-US"/>
              <a:t>and </a:t>
            </a:r>
            <a:r>
              <a:rPr lang="en-US" smtClean="0"/>
              <a:t>pan</a:t>
            </a:r>
            <a:r>
              <a:rPr lang="en-US" baseline="0" smtClean="0"/>
              <a:t> </a:t>
            </a:r>
            <a:r>
              <a:rPr lang="en-US" baseline="0" dirty="0"/>
              <a:t>retinal laser</a:t>
            </a:r>
            <a:r>
              <a:rPr lang="en-US" dirty="0"/>
              <a:t>, and like so many drivers, was willing to drive and risk injury to himself and others despite his visual handicaps. In his own words, according</a:t>
            </a:r>
            <a:r>
              <a:rPr lang="en-US" baseline="0" dirty="0"/>
              <a:t> to police investigators,</a:t>
            </a:r>
            <a:r>
              <a:rPr lang="en-US" dirty="0"/>
              <a:t> "I'd rather die than lose my right to drive". He said that he could only see 10-20 feet in front of his car and that he scans the lines, from right</a:t>
            </a:r>
            <a:r>
              <a:rPr lang="en-US" baseline="0" dirty="0"/>
              <a:t> to left</a:t>
            </a:r>
            <a:r>
              <a:rPr lang="en-US" baseline="0"/>
              <a:t>,</a:t>
            </a:r>
            <a:r>
              <a:rPr lang="en-US"/>
              <a:t> </a:t>
            </a:r>
            <a:r>
              <a:rPr lang="en-US" dirty="0"/>
              <a:t>back</a:t>
            </a:r>
            <a:r>
              <a:rPr lang="en-US"/>
              <a:t> and forth, to</a:t>
            </a:r>
            <a:r>
              <a:rPr lang="en-US" baseline="0"/>
              <a:t> </a:t>
            </a:r>
            <a:r>
              <a:rPr lang="en-US" baseline="0" dirty="0"/>
              <a:t>stay in the lane.</a:t>
            </a:r>
            <a:endParaRPr lang="en-US" dirty="0"/>
          </a:p>
          <a:p>
            <a:endParaRPr lang="en-US" dirty="0"/>
          </a:p>
        </p:txBody>
      </p:sp>
    </p:spTree>
    <p:extLst>
      <p:ext uri="{BB962C8B-B14F-4D97-AF65-F5344CB8AC3E}">
        <p14:creationId xmlns:p14="http://schemas.microsoft.com/office/powerpoint/2010/main" val="1483993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so many preventable tragedies, there was an unintended meeting, an unplanned life altering event, that under most circumstances would never have occurred. These two people met on a country road on a Saturday morning in September 2015. The young woman went out on a long bike ride ostensibly to cross train for an upcoming marathon, and the driver, off for a friendly visit driving at speed on a busy country road.</a:t>
            </a:r>
          </a:p>
          <a:p>
            <a:endParaRPr lang="en-US" dirty="0" smtClean="0"/>
          </a:p>
          <a:p>
            <a:r>
              <a:rPr lang="en-US" dirty="0" smtClean="0"/>
              <a:t>He says he didn't see her, and in fact kept driving for a distance, then pulled over to a fire station where he was told that he had hit someone on a bicycle.</a:t>
            </a:r>
            <a:r>
              <a:rPr lang="en-US" baseline="0" dirty="0" smtClean="0"/>
              <a:t> </a:t>
            </a:r>
            <a:r>
              <a:rPr lang="en-US" dirty="0" smtClean="0"/>
              <a:t>The R front bumper of the driver's car had sent her on a 150 ft trajectory that left her with massive head and chest injuries, and no breath or life left in her.</a:t>
            </a:r>
          </a:p>
          <a:p>
            <a:endParaRPr lang="en-US" dirty="0" smtClean="0"/>
          </a:p>
          <a:p>
            <a:r>
              <a:rPr lang="en-US" dirty="0" smtClean="0"/>
              <a:t>Marginal vision in only one eye, brittle diabetes, diabetic retinopathy, a man not ever wanting to lose his right to drive, and meeting a young woman on a country road. He had his driver's license suspended, she lost her promising life in a preventable tragic accident.</a:t>
            </a:r>
          </a:p>
          <a:p>
            <a:r>
              <a:rPr lang="en-US" dirty="0" smtClean="0"/>
              <a:t>Preventable I said.</a:t>
            </a:r>
          </a:p>
          <a:p>
            <a:r>
              <a:rPr lang="en-US" dirty="0" smtClean="0"/>
              <a:t>How so you might ask?</a:t>
            </a:r>
          </a:p>
          <a:p>
            <a:endParaRPr lang="en-US" dirty="0"/>
          </a:p>
        </p:txBody>
      </p:sp>
    </p:spTree>
    <p:extLst>
      <p:ext uri="{BB962C8B-B14F-4D97-AF65-F5344CB8AC3E}">
        <p14:creationId xmlns:p14="http://schemas.microsoft.com/office/powerpoint/2010/main" val="979800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clear vision regulations on the books in Virginia, as there</a:t>
            </a:r>
            <a:r>
              <a:rPr lang="en-US" baseline="0" dirty="0"/>
              <a:t> are in your </a:t>
            </a:r>
            <a:r>
              <a:rPr lang="en-US" baseline="0"/>
              <a:t>two states</a:t>
            </a:r>
            <a:r>
              <a:rPr lang="en-US"/>
              <a:t> . </a:t>
            </a:r>
            <a:r>
              <a:rPr lang="en-US" dirty="0"/>
              <a:t>Shamefully, until recently, I could not have fully articulated all these parameters clearly if asked. </a:t>
            </a:r>
          </a:p>
          <a:p>
            <a:r>
              <a:rPr lang="en-US" dirty="0"/>
              <a:t>I’m here to raise your awareness that these standards</a:t>
            </a:r>
            <a:r>
              <a:rPr lang="en-US" baseline="0" dirty="0"/>
              <a:t> may not be enough to ensure our public </a:t>
            </a:r>
            <a:r>
              <a:rPr lang="en-US" baseline="0"/>
              <a:t>safety!</a:t>
            </a:r>
            <a:r>
              <a:rPr lang="en-US"/>
              <a:t> </a:t>
            </a:r>
            <a:endParaRPr lang="en-US" baseline="0" dirty="0"/>
          </a:p>
          <a:p>
            <a:r>
              <a:rPr lang="en-US" baseline="0" dirty="0"/>
              <a:t>And</a:t>
            </a:r>
            <a:r>
              <a:rPr lang="en-US" baseline="0"/>
              <a:t>, </a:t>
            </a:r>
            <a:r>
              <a:rPr lang="en-US" dirty="0"/>
              <a:t>I'd</a:t>
            </a:r>
            <a:r>
              <a:rPr lang="en-US"/>
              <a:t> like to compel you, </a:t>
            </a:r>
            <a:r>
              <a:rPr lang="en-US" baseline="0"/>
              <a:t>as </a:t>
            </a:r>
            <a:r>
              <a:rPr lang="en-US" baseline="0" dirty="0"/>
              <a:t>the keepers of visual health in our respective states</a:t>
            </a:r>
            <a:r>
              <a:rPr lang="en-US" baseline="0"/>
              <a:t>, </a:t>
            </a:r>
            <a:r>
              <a:rPr lang="en-US" dirty="0"/>
              <a:t>that</a:t>
            </a:r>
            <a:r>
              <a:rPr lang="en-US"/>
              <a:t> </a:t>
            </a:r>
            <a:r>
              <a:rPr lang="en-US" baseline="0"/>
              <a:t>we </a:t>
            </a:r>
            <a:r>
              <a:rPr lang="en-US" baseline="0" dirty="0"/>
              <a:t>need to take more responsibility to help keep our roads safe!</a:t>
            </a:r>
            <a:endParaRPr lang="en-US" dirty="0"/>
          </a:p>
        </p:txBody>
      </p:sp>
    </p:spTree>
    <p:extLst>
      <p:ext uri="{BB962C8B-B14F-4D97-AF65-F5344CB8AC3E}">
        <p14:creationId xmlns:p14="http://schemas.microsoft.com/office/powerpoint/2010/main" val="892816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a:t> begin, here </a:t>
            </a:r>
            <a:r>
              <a:rPr lang="en-US" baseline="0" smtClean="0"/>
              <a:t>is </a:t>
            </a:r>
            <a:r>
              <a:rPr lang="en-US" baseline="0" dirty="0"/>
              <a:t>a brief summary of the vision code </a:t>
            </a:r>
            <a:r>
              <a:rPr lang="en-US" baseline="0"/>
              <a:t>in Virginia</a:t>
            </a:r>
            <a:r>
              <a:rPr lang="mr-IN" smtClean="0"/>
              <a:t>…</a:t>
            </a:r>
            <a:r>
              <a:rPr lang="en-US" baseline="0" smtClean="0"/>
              <a:t>not </a:t>
            </a:r>
            <a:r>
              <a:rPr lang="en-US" baseline="0"/>
              <a:t>too </a:t>
            </a:r>
            <a:r>
              <a:rPr lang="en-US"/>
              <a:t>unlike </a:t>
            </a:r>
            <a:r>
              <a:rPr lang="en-US" baseline="0" smtClean="0"/>
              <a:t>those </a:t>
            </a:r>
            <a:r>
              <a:rPr lang="en-US" baseline="0" dirty="0"/>
              <a:t>in your states. </a:t>
            </a:r>
          </a:p>
          <a:p>
            <a:endParaRPr lang="en-US" baseline="0" dirty="0"/>
          </a:p>
          <a:p>
            <a:r>
              <a:rPr lang="en-US" baseline="0" dirty="0"/>
              <a:t>For day and </a:t>
            </a:r>
            <a:r>
              <a:rPr lang="en-US" baseline="0"/>
              <a:t>night driving</a:t>
            </a:r>
            <a:r>
              <a:rPr lang="is-IS" dirty="0"/>
              <a:t>…</a:t>
            </a:r>
            <a:r>
              <a:rPr lang="en-US"/>
              <a:t>a </a:t>
            </a:r>
            <a:r>
              <a:rPr lang="is-IS"/>
              <a:t>so </a:t>
            </a:r>
            <a:r>
              <a:rPr lang="is-IS" baseline="0" smtClean="0"/>
              <a:t>called </a:t>
            </a:r>
            <a:r>
              <a:rPr lang="is-IS" baseline="0" dirty="0"/>
              <a:t>unrestricted </a:t>
            </a:r>
            <a:r>
              <a:rPr lang="is-IS" baseline="0"/>
              <a:t>license,</a:t>
            </a:r>
            <a:r>
              <a:rPr lang="is-IS"/>
              <a:t> </a:t>
            </a:r>
            <a:endParaRPr lang="en-US" dirty="0"/>
          </a:p>
          <a:p>
            <a:r>
              <a:rPr lang="en-US" dirty="0"/>
              <a:t>20/40 vision and at least 110 degrees of horizontal visual field</a:t>
            </a:r>
            <a:r>
              <a:rPr lang="en-US" baseline="0" dirty="0"/>
              <a:t> is required.</a:t>
            </a:r>
          </a:p>
          <a:p>
            <a:endParaRPr lang="en-US" baseline="0" dirty="0"/>
          </a:p>
          <a:p>
            <a:pPr marL="0" marR="0" indent="0" defTabSz="457200" eaLnBrk="1" fontAlgn="auto" latinLnBrk="0" hangingPunct="1">
              <a:lnSpc>
                <a:spcPct val="117999"/>
              </a:lnSpc>
              <a:spcBef>
                <a:spcPts val="0"/>
              </a:spcBef>
              <a:spcAft>
                <a:spcPts val="0"/>
              </a:spcAft>
              <a:buClrTx/>
              <a:buSzTx/>
              <a:buFontTx/>
              <a:buNone/>
              <a:tabLst/>
              <a:defRPr/>
            </a:pPr>
            <a:r>
              <a:rPr lang="en-US" baseline="0" dirty="0"/>
              <a:t>Just recently we lobbied for changes to the Visual Field minimum standard and </a:t>
            </a:r>
            <a:r>
              <a:rPr lang="en-US" baseline="0"/>
              <a:t>won </a:t>
            </a:r>
            <a:r>
              <a:rPr lang="en-US"/>
              <a:t>this </a:t>
            </a:r>
            <a:r>
              <a:rPr lang="en-US" baseline="0" smtClean="0"/>
              <a:t>incremental </a:t>
            </a:r>
            <a:r>
              <a:rPr lang="en-US" baseline="0"/>
              <a:t>upgrade </a:t>
            </a:r>
            <a:r>
              <a:rPr lang="en-US"/>
              <a:t>to 110 degrees minimum </a:t>
            </a:r>
            <a:r>
              <a:rPr lang="en-US" baseline="0" smtClean="0"/>
              <a:t>.</a:t>
            </a:r>
            <a:endParaRPr lang="en-US" baseline="0" dirty="0"/>
          </a:p>
          <a:p>
            <a:endParaRPr lang="en-US" dirty="0"/>
          </a:p>
        </p:txBody>
      </p:sp>
    </p:spTree>
    <p:extLst>
      <p:ext uri="{BB962C8B-B14F-4D97-AF65-F5344CB8AC3E}">
        <p14:creationId xmlns:p14="http://schemas.microsoft.com/office/powerpoint/2010/main" val="1533833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vision </a:t>
            </a:r>
            <a:r>
              <a:rPr lang="en-US"/>
              <a:t>is </a:t>
            </a:r>
            <a:r>
              <a:rPr lang="en-US" dirty="0"/>
              <a:t>at</a:t>
            </a:r>
            <a:r>
              <a:rPr lang="en-US"/>
              <a:t> least </a:t>
            </a:r>
            <a:r>
              <a:rPr lang="en-US" smtClean="0"/>
              <a:t>20/70, </a:t>
            </a:r>
            <a:r>
              <a:rPr lang="en-US" dirty="0"/>
              <a:t>but not reaching 20/40, daytime only driving is allowed, assuming at least 70</a:t>
            </a:r>
            <a:r>
              <a:rPr lang="en-US" baseline="0" dirty="0"/>
              <a:t> degrees of horizontal VF, and that being 40 degrees temporally and 30 degrees nasally.</a:t>
            </a:r>
          </a:p>
          <a:p>
            <a:endParaRPr lang="en-US" baseline="0" dirty="0"/>
          </a:p>
          <a:p>
            <a:r>
              <a:rPr lang="en-US" baseline="0" dirty="0"/>
              <a:t>There are of course commercial regulations that I will not touch on just now.</a:t>
            </a:r>
          </a:p>
        </p:txBody>
      </p:sp>
    </p:spTree>
    <p:extLst>
      <p:ext uri="{BB962C8B-B14F-4D97-AF65-F5344CB8AC3E}">
        <p14:creationId xmlns:p14="http://schemas.microsoft.com/office/powerpoint/2010/main" val="1041915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Virginia, the DMV is tasked with setting driving standards and enforcing those standards. There is a medical advisory committee at the DMV that reviews the health guidelines affecting driving and advises the commissioner as to needed changes in regulations. They also investigate high risk drivers who are </a:t>
            </a:r>
            <a:r>
              <a:rPr lang="en-US" baseline="0"/>
              <a:t>reported </a:t>
            </a:r>
            <a:r>
              <a:rPr lang="en-US" dirty="0"/>
              <a:t>to</a:t>
            </a:r>
            <a:r>
              <a:rPr lang="en-US"/>
              <a:t> them </a:t>
            </a:r>
            <a:r>
              <a:rPr lang="en-US" baseline="0"/>
              <a:t>from </a:t>
            </a:r>
            <a:r>
              <a:rPr lang="en-US" dirty="0"/>
              <a:t>concerned</a:t>
            </a:r>
            <a:r>
              <a:rPr lang="en-US"/>
              <a:t> citizens or </a:t>
            </a:r>
            <a:r>
              <a:rPr lang="en-US" baseline="0" smtClean="0"/>
              <a:t>from </a:t>
            </a:r>
            <a:r>
              <a:rPr lang="en-US" baseline="0" dirty="0"/>
              <a:t>healthcare providers.</a:t>
            </a:r>
            <a:endParaRPr lang="en-US" dirty="0"/>
          </a:p>
        </p:txBody>
      </p:sp>
    </p:spTree>
    <p:extLst>
      <p:ext uri="{BB962C8B-B14F-4D97-AF65-F5344CB8AC3E}">
        <p14:creationId xmlns:p14="http://schemas.microsoft.com/office/powerpoint/2010/main" val="1300082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can debate the merits and parameters of our vision standards in our respective states</a:t>
            </a:r>
            <a:r>
              <a:rPr lang="en-US"/>
              <a:t>. </a:t>
            </a:r>
            <a:r>
              <a:rPr lang="en-US" smtClean="0"/>
              <a:t>The </a:t>
            </a:r>
            <a:r>
              <a:rPr lang="en-US" dirty="0"/>
              <a:t>literature fuels such</a:t>
            </a:r>
            <a:r>
              <a:rPr lang="en-US" baseline="0" dirty="0"/>
              <a:t> a debate and it </a:t>
            </a:r>
            <a:r>
              <a:rPr lang="en-US" dirty="0"/>
              <a:t>would be the case in any state, and in any nation, but these standards are our current law</a:t>
            </a:r>
            <a:r>
              <a:rPr lang="en-US"/>
              <a:t>. Not </a:t>
            </a:r>
            <a:r>
              <a:rPr lang="en-US" smtClean="0"/>
              <a:t>surprising, </a:t>
            </a:r>
            <a:r>
              <a:rPr lang="en-US" dirty="0"/>
              <a:t>there are some states that have more stringent regulations and others with very few. In fact, Alabama has no visual field requirement. Interestingly, and because of that, Alabama</a:t>
            </a:r>
            <a:r>
              <a:rPr lang="en-US" baseline="0" dirty="0"/>
              <a:t> </a:t>
            </a:r>
            <a:r>
              <a:rPr lang="en-US" dirty="0"/>
              <a:t>has fostered some extensive research and data collection on the impact of vision and visual fields on</a:t>
            </a:r>
            <a:r>
              <a:rPr lang="en-US" baseline="0" dirty="0"/>
              <a:t> </a:t>
            </a:r>
            <a:r>
              <a:rPr lang="en-US" dirty="0"/>
              <a:t>driving.</a:t>
            </a:r>
          </a:p>
          <a:p>
            <a:endParaRPr lang="en-US" dirty="0"/>
          </a:p>
          <a:p>
            <a:r>
              <a:rPr lang="en-US" dirty="0"/>
              <a:t>This recent population-based study of 2000 drivers shows that older drivers with glaucoma are more likely to have a history of at-fault motor vehicle collisions</a:t>
            </a:r>
            <a:r>
              <a:rPr lang="en-US" baseline="0" dirty="0"/>
              <a:t> </a:t>
            </a:r>
            <a:r>
              <a:rPr lang="en-US" dirty="0"/>
              <a:t>compared to those without glaucoma, to the tune of nearly 2 times a</a:t>
            </a:r>
            <a:r>
              <a:rPr lang="en-US" baseline="0" dirty="0"/>
              <a:t> higher</a:t>
            </a:r>
            <a:r>
              <a:rPr lang="en-US" dirty="0"/>
              <a:t> rate. Impairment in the horizontal visual field of these drivers revealed</a:t>
            </a:r>
            <a:r>
              <a:rPr lang="en-US" baseline="0" dirty="0"/>
              <a:t> </a:t>
            </a:r>
            <a:r>
              <a:rPr lang="en-US" dirty="0"/>
              <a:t>an independent association with at-fault MVCs, whereas visual acuity and contrast</a:t>
            </a:r>
            <a:r>
              <a:rPr lang="en-US" baseline="0" dirty="0"/>
              <a:t> sensitivity</a:t>
            </a:r>
            <a:r>
              <a:rPr lang="en-US" dirty="0"/>
              <a:t> impairment did not. Those with severe visual field loss had a significantly higher rate of at-fault MVC.</a:t>
            </a:r>
          </a:p>
          <a:p>
            <a:endParaRPr lang="en-US" dirty="0"/>
          </a:p>
          <a:p>
            <a:r>
              <a:rPr lang="en-US" dirty="0"/>
              <a:t>There are many other studies with similar results. However, we do not have consensus among our own colleagues</a:t>
            </a:r>
            <a:r>
              <a:rPr lang="en-US" baseline="0" dirty="0"/>
              <a:t> </a:t>
            </a:r>
            <a:r>
              <a:rPr lang="en-US" baseline="0"/>
              <a:t>regarding </a:t>
            </a:r>
            <a:r>
              <a:rPr lang="en-US" dirty="0"/>
              <a:t>the</a:t>
            </a:r>
            <a:r>
              <a:rPr lang="en-US"/>
              <a:t> implications of </a:t>
            </a:r>
            <a:r>
              <a:rPr lang="en-US" baseline="0"/>
              <a:t>these </a:t>
            </a:r>
            <a:r>
              <a:rPr lang="en-US" dirty="0"/>
              <a:t>studies</a:t>
            </a:r>
            <a:r>
              <a:rPr lang="en-US"/>
              <a:t> as they might pertain to driving </a:t>
            </a:r>
            <a:r>
              <a:rPr lang="en-US" baseline="0"/>
              <a:t>standards. </a:t>
            </a:r>
            <a:r>
              <a:rPr lang="en-US"/>
              <a:t>This goes to the heart of the issue</a:t>
            </a:r>
            <a:r>
              <a:rPr lang="mr-IN"/>
              <a:t>…</a:t>
            </a:r>
            <a:r>
              <a:rPr lang="en-US"/>
              <a:t>legislators are more likely to listen to sound data and clear evidence, if indeed we can put them all together!</a:t>
            </a:r>
            <a:endParaRPr lang="en-US" dirty="0"/>
          </a:p>
          <a:p>
            <a:endParaRPr lang="en-US" dirty="0"/>
          </a:p>
        </p:txBody>
      </p:sp>
    </p:spTree>
    <p:extLst>
      <p:ext uri="{BB962C8B-B14F-4D97-AF65-F5344CB8AC3E}">
        <p14:creationId xmlns:p14="http://schemas.microsoft.com/office/powerpoint/2010/main" val="1769173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Standards</a:t>
            </a:r>
            <a:r>
              <a:rPr lang="en-US" baseline="0" dirty="0"/>
              <a:t> aside, there are still the roles of the eye care professional and the DMV to consider. </a:t>
            </a:r>
          </a:p>
          <a:p>
            <a:endParaRPr lang="en-US" baseline="0" dirty="0"/>
          </a:p>
          <a:p>
            <a:r>
              <a:rPr lang="en-US" dirty="0"/>
              <a:t>To</a:t>
            </a:r>
            <a:r>
              <a:rPr lang="en-US" baseline="0" dirty="0"/>
              <a:t> emphasize the level of difficulty the DMV faces with cases that are sent to them </a:t>
            </a:r>
            <a:r>
              <a:rPr lang="en-US" dirty="0"/>
              <a:t>for investigation </a:t>
            </a:r>
            <a:r>
              <a:rPr lang="en-US" baseline="0" dirty="0"/>
              <a:t>, and the many ways Virginia drivers can slip through </a:t>
            </a:r>
            <a:r>
              <a:rPr lang="en-US" baseline="0"/>
              <a:t>the </a:t>
            </a:r>
            <a:r>
              <a:rPr lang="en-US" baseline="0" smtClean="0"/>
              <a:t>cracks</a:t>
            </a:r>
            <a:r>
              <a:rPr lang="en-US" baseline="0" dirty="0"/>
              <a:t>, I’d like to present this recent case.</a:t>
            </a:r>
          </a:p>
          <a:p>
            <a:endParaRPr lang="en-US" baseline="0" dirty="0"/>
          </a:p>
          <a:p>
            <a:r>
              <a:rPr lang="en-US" baseline="0" dirty="0"/>
              <a:t>This is the standard vision form filled out by eye docs, including optometrists. This patient, on the face of things, would </a:t>
            </a:r>
            <a:r>
              <a:rPr lang="en-US" baseline="0"/>
              <a:t>pass </a:t>
            </a:r>
            <a:r>
              <a:rPr lang="en-US" dirty="0"/>
              <a:t>muster</a:t>
            </a:r>
            <a:r>
              <a:rPr lang="en-US"/>
              <a:t> </a:t>
            </a:r>
            <a:r>
              <a:rPr lang="en-US" baseline="0"/>
              <a:t>and </a:t>
            </a:r>
            <a:r>
              <a:rPr lang="en-US" baseline="0" dirty="0"/>
              <a:t>obtain an unrestricted license</a:t>
            </a:r>
            <a:r>
              <a:rPr lang="mr-IN" dirty="0"/>
              <a:t>…</a:t>
            </a:r>
            <a:r>
              <a:rPr lang="en-US" dirty="0"/>
              <a:t>adequate central vision and adequate visual fields </a:t>
            </a:r>
            <a:r>
              <a:rPr lang="en-US" baseline="0" dirty="0"/>
              <a:t>.</a:t>
            </a:r>
          </a:p>
          <a:p>
            <a:pPr marL="0" marR="0" indent="0" defTabSz="457200" eaLnBrk="1" fontAlgn="auto" latinLnBrk="0" hangingPunct="1">
              <a:lnSpc>
                <a:spcPct val="117999"/>
              </a:lnSpc>
              <a:spcBef>
                <a:spcPts val="0"/>
              </a:spcBef>
              <a:spcAft>
                <a:spcPts val="0"/>
              </a:spcAft>
              <a:buClrTx/>
              <a:buSzTx/>
              <a:buFontTx/>
              <a:buNone/>
              <a:tabLst/>
              <a:defRPr/>
            </a:pPr>
            <a:r>
              <a:rPr lang="en-US" dirty="0"/>
              <a:t>But,</a:t>
            </a:r>
            <a:r>
              <a:rPr lang="en-US" baseline="0" dirty="0"/>
              <a:t> t</a:t>
            </a:r>
            <a:r>
              <a:rPr lang="en-US" dirty="0"/>
              <a:t>hanks to an astute DMV </a:t>
            </a:r>
            <a:r>
              <a:rPr lang="en-US"/>
              <a:t>nurse </a:t>
            </a:r>
            <a:r>
              <a:rPr lang="en-US" dirty="0"/>
              <a:t>in</a:t>
            </a:r>
            <a:r>
              <a:rPr lang="en-US"/>
              <a:t> Virginia, acting </a:t>
            </a:r>
            <a:r>
              <a:rPr lang="en-US" dirty="0"/>
              <a:t>as their</a:t>
            </a:r>
            <a:r>
              <a:rPr lang="en-US" baseline="0" dirty="0"/>
              <a:t> </a:t>
            </a:r>
            <a:r>
              <a:rPr lang="en-US" dirty="0"/>
              <a:t>medical reviewer, she requested formal visual fields</a:t>
            </a:r>
            <a:r>
              <a:rPr lang="en-US" baseline="0" dirty="0"/>
              <a:t> after reading the "other" and the diabetic retinopathy notation.</a:t>
            </a:r>
            <a:endParaRPr lang="en-US" dirty="0"/>
          </a:p>
          <a:p>
            <a:endParaRPr lang="en-US" dirty="0"/>
          </a:p>
          <a:p>
            <a:r>
              <a:rPr lang="en-US" dirty="0"/>
              <a:t>Note</a:t>
            </a:r>
            <a:r>
              <a:rPr lang="en-US" baseline="0" dirty="0"/>
              <a:t> the </a:t>
            </a:r>
            <a:r>
              <a:rPr lang="en-US" dirty="0"/>
              <a:t>80/50 degree VF split in each eye</a:t>
            </a:r>
            <a:r>
              <a:rPr lang="en-US"/>
              <a:t>. </a:t>
            </a:r>
            <a:r>
              <a:rPr lang="en-US" dirty="0"/>
              <a:t>Once</a:t>
            </a:r>
            <a:r>
              <a:rPr lang="en-US"/>
              <a:t> again, </a:t>
            </a:r>
            <a:r>
              <a:rPr lang="en-US" smtClean="0"/>
              <a:t>meets </a:t>
            </a:r>
            <a:r>
              <a:rPr lang="en-US" dirty="0"/>
              <a:t>the </a:t>
            </a:r>
            <a:r>
              <a:rPr lang="en-US"/>
              <a:t>state </a:t>
            </a:r>
            <a:r>
              <a:rPr lang="en-US" smtClean="0"/>
              <a:t>standard.</a:t>
            </a:r>
            <a:endParaRPr lang="en-US" dirty="0"/>
          </a:p>
          <a:p>
            <a:endParaRPr lang="en-US" dirty="0"/>
          </a:p>
          <a:p>
            <a:pPr marL="0" marR="0" indent="0" defTabSz="457200" eaLnBrk="1" fontAlgn="auto" latinLnBrk="0" hangingPunct="1">
              <a:lnSpc>
                <a:spcPct val="117999"/>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1225190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months later, this</a:t>
            </a:r>
            <a:r>
              <a:rPr lang="en-US" baseline="0" dirty="0" smtClean="0"/>
              <a:t> 30-2 of the R eye in this same patient was sent to the nurse reviewer.</a:t>
            </a:r>
          </a:p>
          <a:p>
            <a:r>
              <a:rPr lang="en-US" dirty="0" smtClean="0"/>
              <a:t>Clearly barely 15 degrees nasally</a:t>
            </a:r>
            <a:r>
              <a:rPr lang="en-US" baseline="0" dirty="0" smtClean="0"/>
              <a:t> </a:t>
            </a:r>
            <a:r>
              <a:rPr lang="en-US" dirty="0" smtClean="0"/>
              <a:t>and temporally is present in this eye,</a:t>
            </a:r>
            <a:r>
              <a:rPr lang="en-US" baseline="0" dirty="0" smtClean="0"/>
              <a:t> nowhere near the reported 80/40 visual field.</a:t>
            </a:r>
            <a:endParaRPr lang="en-US" dirty="0" smtClean="0"/>
          </a:p>
          <a:p>
            <a:endParaRPr lang="en-US" dirty="0"/>
          </a:p>
        </p:txBody>
      </p:sp>
    </p:spTree>
    <p:extLst>
      <p:ext uri="{BB962C8B-B14F-4D97-AF65-F5344CB8AC3E}">
        <p14:creationId xmlns:p14="http://schemas.microsoft.com/office/powerpoint/2010/main" val="105496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L eye is even worse. </a:t>
            </a:r>
          </a:p>
          <a:p>
            <a:r>
              <a:rPr lang="en-US" dirty="0" smtClean="0"/>
              <a:t>And can you imagine the navigation challenges and the risks to others while driving with a</a:t>
            </a:r>
            <a:r>
              <a:rPr lang="en-US" baseline="0" dirty="0" smtClean="0"/>
              <a:t> combined VF of little more than 15 degrees?</a:t>
            </a:r>
          </a:p>
          <a:p>
            <a:r>
              <a:rPr lang="en-US" baseline="0" dirty="0" smtClean="0"/>
              <a:t>And this patient would have remained on the road were it not for the formal visual field as requested by the DMV.</a:t>
            </a:r>
            <a:endParaRPr lang="en-US" dirty="0" smtClean="0"/>
          </a:p>
          <a:p>
            <a:endParaRPr lang="en-US" dirty="0"/>
          </a:p>
        </p:txBody>
      </p:sp>
    </p:spTree>
    <p:extLst>
      <p:ext uri="{BB962C8B-B14F-4D97-AF65-F5344CB8AC3E}">
        <p14:creationId xmlns:p14="http://schemas.microsoft.com/office/powerpoint/2010/main" val="1397950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now want to come back to my story of the persons involved. I do not know the driver personally, though I know his vision was significantly compromised</a:t>
            </a:r>
            <a:r>
              <a:rPr lang="is-IS" dirty="0"/>
              <a:t>. By </a:t>
            </a:r>
            <a:r>
              <a:rPr lang="is-IS"/>
              <a:t>my </a:t>
            </a:r>
            <a:r>
              <a:rPr lang="en-US" dirty="0"/>
              <a:t>own</a:t>
            </a:r>
            <a:r>
              <a:rPr lang="en-US"/>
              <a:t> </a:t>
            </a:r>
            <a:r>
              <a:rPr lang="is-IS"/>
              <a:t>review </a:t>
            </a:r>
            <a:r>
              <a:rPr lang="is-IS" dirty="0"/>
              <a:t>of the visual field from his only eye obtained shortly after the accident,</a:t>
            </a:r>
            <a:r>
              <a:rPr lang="en-US" baseline="0" dirty="0"/>
              <a:t> this driver would not have passed the Virginia DMV criteria. Thankfully, his license is now permanently revoked</a:t>
            </a:r>
            <a:r>
              <a:rPr lang="en-US" dirty="0"/>
              <a:t> </a:t>
            </a:r>
            <a:r>
              <a:rPr lang="en-US" baseline="0" dirty="0"/>
              <a:t>.</a:t>
            </a:r>
            <a:r>
              <a:rPr lang="en-US" dirty="0"/>
              <a:t> Indeed, his life has been changed forever.</a:t>
            </a:r>
          </a:p>
          <a:p>
            <a:endParaRPr lang="en-US" dirty="0"/>
          </a:p>
          <a:p>
            <a:r>
              <a:rPr lang="en-US" dirty="0"/>
              <a:t>The young woman, Carrie, is my daughter. She has lost the most. And we have lost her. As her parent, I have joined a club I never wanted to join and am now a lifetime member that I cannot leave. Some of you might also be members of such a club, and I deeply empathize with you. Those of us losing a child would never wish such a loss upon another. </a:t>
            </a:r>
          </a:p>
          <a:p>
            <a:endParaRPr lang="en-US" dirty="0"/>
          </a:p>
        </p:txBody>
      </p:sp>
    </p:spTree>
    <p:extLst>
      <p:ext uri="{BB962C8B-B14F-4D97-AF65-F5344CB8AC3E}">
        <p14:creationId xmlns:p14="http://schemas.microsoft.com/office/powerpoint/2010/main" val="247060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pPr defTabSz="914400">
              <a:lnSpc>
                <a:spcPct val="100000"/>
              </a:lnSpc>
              <a:defRPr sz="1200" b="1">
                <a:latin typeface="Calibri"/>
                <a:ea typeface="Calibri"/>
                <a:cs typeface="Calibri"/>
                <a:sym typeface="Calibri"/>
              </a:defRPr>
            </a:pPr>
            <a:endParaRPr dirty="0"/>
          </a:p>
        </p:txBody>
      </p:sp>
    </p:spTree>
    <p:extLst>
      <p:ext uri="{BB962C8B-B14F-4D97-AF65-F5344CB8AC3E}">
        <p14:creationId xmlns:p14="http://schemas.microsoft.com/office/powerpoint/2010/main" val="1850179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t>
            </a:r>
            <a:r>
              <a:rPr lang="en-US" dirty="0"/>
              <a:t>believe our roads could be much much</a:t>
            </a:r>
            <a:r>
              <a:rPr lang="en-US" baseline="0" dirty="0"/>
              <a:t> </a:t>
            </a:r>
            <a:r>
              <a:rPr lang="en-US" dirty="0"/>
              <a:t>safer.</a:t>
            </a:r>
          </a:p>
          <a:p>
            <a:endParaRPr lang="en-US" dirty="0"/>
          </a:p>
          <a:p>
            <a:r>
              <a:rPr lang="en-US" dirty="0" smtClean="0"/>
              <a:t>Last </a:t>
            </a:r>
            <a:r>
              <a:rPr lang="en-US" dirty="0"/>
              <a:t>year, several colleagues and I began looking at ways to shore up the current vision </a:t>
            </a:r>
            <a:r>
              <a:rPr lang="en-US"/>
              <a:t>regulations </a:t>
            </a:r>
            <a:r>
              <a:rPr lang="en-US" smtClean="0"/>
              <a:t>in </a:t>
            </a:r>
            <a:r>
              <a:rPr lang="en-US" dirty="0"/>
              <a:t>Virginia, to hold drivers more accountable and to improve and streamline the reporting of poorly sighted drivers. As I indicated earlier, we won an ever so slight increase in the minimum VF standard for the unrestricted license.</a:t>
            </a:r>
          </a:p>
          <a:p>
            <a:r>
              <a:rPr lang="en-US" dirty="0"/>
              <a:t>We also were able to expand the protections for reporting by any healthcare provider</a:t>
            </a:r>
            <a:r>
              <a:rPr lang="mr-IN" dirty="0"/>
              <a:t>…</a:t>
            </a:r>
            <a:r>
              <a:rPr lang="en-US" dirty="0"/>
              <a:t>nurse, optometrist, physician, etc., of those high risk drivers who should not be on the road. That we</a:t>
            </a:r>
            <a:r>
              <a:rPr lang="en-US" baseline="0" dirty="0"/>
              <a:t> all, as reporters </a:t>
            </a:r>
            <a:r>
              <a:rPr lang="en-US" dirty="0"/>
              <a:t>to the DMV </a:t>
            </a:r>
            <a:r>
              <a:rPr lang="en-US" baseline="0" dirty="0"/>
              <a:t>, and </a:t>
            </a:r>
            <a:r>
              <a:rPr lang="en-US" dirty="0"/>
              <a:t>thus </a:t>
            </a:r>
            <a:r>
              <a:rPr lang="en-US" baseline="0" dirty="0"/>
              <a:t>protectors of public health and safety, </a:t>
            </a:r>
            <a:r>
              <a:rPr lang="en-US" dirty="0"/>
              <a:t>would be exempt from violating HIPPA regulations in so doing.</a:t>
            </a:r>
          </a:p>
          <a:p>
            <a:endParaRPr lang="en-US" dirty="0"/>
          </a:p>
          <a:p>
            <a:r>
              <a:rPr lang="en-US" dirty="0"/>
              <a:t>I believe that there are </a:t>
            </a:r>
            <a:r>
              <a:rPr lang="en-US" dirty="0" smtClean="0"/>
              <a:t>other legislative </a:t>
            </a:r>
            <a:r>
              <a:rPr lang="en-US" dirty="0"/>
              <a:t>and DMV regulatory proposals that we all might want to discuss in our respective states. Perhaps even coordinating efforts among</a:t>
            </a:r>
            <a:r>
              <a:rPr lang="en-US" baseline="0" dirty="0"/>
              <a:t> our three states as Dr. </a:t>
            </a:r>
            <a:r>
              <a:rPr lang="en-US" baseline="0" dirty="0" err="1"/>
              <a:t>Ghorayeb</a:t>
            </a:r>
            <a:r>
              <a:rPr lang="en-US" baseline="0" dirty="0"/>
              <a:t> has suggested.</a:t>
            </a:r>
            <a:endParaRPr lang="en-US" dirty="0"/>
          </a:p>
          <a:p>
            <a:r>
              <a:rPr lang="en-US" dirty="0"/>
              <a:t>I'd like to share some ideas along these lines.</a:t>
            </a:r>
          </a:p>
          <a:p>
            <a:endParaRPr lang="en-US" dirty="0"/>
          </a:p>
        </p:txBody>
      </p:sp>
    </p:spTree>
    <p:extLst>
      <p:ext uri="{BB962C8B-B14F-4D97-AF65-F5344CB8AC3E}">
        <p14:creationId xmlns:p14="http://schemas.microsoft.com/office/powerpoint/2010/main" val="594261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drivers, or those seeking renewal of their license</a:t>
            </a:r>
            <a:r>
              <a:rPr lang="en-US"/>
              <a:t>, should </a:t>
            </a:r>
            <a:r>
              <a:rPr lang="en-US" baseline="0" smtClean="0"/>
              <a:t>be </a:t>
            </a:r>
            <a:r>
              <a:rPr lang="en-US" baseline="0" dirty="0"/>
              <a:t>compelled to </a:t>
            </a:r>
            <a:r>
              <a:rPr lang="en-US" dirty="0"/>
              <a:t>self report ophthalmic diseases known to them that directly affect their VF and vision, and these could be listed on the application form. This would trigger an obligatory visual field test that would be used to determine if the driver meets the minimum criteria for VFs. An annual VF test might be requested thereafter. Falsification of this reporting could lead to the suspension of the individual's drivers license.</a:t>
            </a:r>
          </a:p>
          <a:p>
            <a:endParaRPr lang="en-US" dirty="0"/>
          </a:p>
        </p:txBody>
      </p:sp>
    </p:spTree>
    <p:extLst>
      <p:ext uri="{BB962C8B-B14F-4D97-AF65-F5344CB8AC3E}">
        <p14:creationId xmlns:p14="http://schemas.microsoft.com/office/powerpoint/2010/main" val="1811159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t>
            </a:r>
            <a:r>
              <a:rPr lang="en-US" dirty="0"/>
              <a:t>eye exam form, when requested by the DMV or the patient and brought to the eye care professional, might include a list of ophthalmic diseases that potentially impact the VF. The eye care professional can delineate the applicable condition on the form and hence trigger an obligatory VF test to be presented to the DMV for final review.</a:t>
            </a:r>
          </a:p>
          <a:p>
            <a:endParaRPr lang="en-US" dirty="0"/>
          </a:p>
          <a:p>
            <a:r>
              <a:rPr lang="en-US" dirty="0"/>
              <a:t>This form</a:t>
            </a:r>
            <a:r>
              <a:rPr lang="en-US"/>
              <a:t>, once </a:t>
            </a:r>
            <a:r>
              <a:rPr lang="en-US" smtClean="0"/>
              <a:t>filled out, </a:t>
            </a:r>
            <a:r>
              <a:rPr lang="en-US" dirty="0"/>
              <a:t>must be sent </a:t>
            </a:r>
            <a:r>
              <a:rPr lang="en-US" u="sng" dirty="0"/>
              <a:t>directly</a:t>
            </a:r>
            <a:r>
              <a:rPr lang="en-US" dirty="0"/>
              <a:t> to the DMV and not delivered by the driver, in order to assure fidelity and accuracy of the report.</a:t>
            </a:r>
          </a:p>
          <a:p>
            <a:endParaRPr lang="en-US" dirty="0"/>
          </a:p>
        </p:txBody>
      </p:sp>
    </p:spTree>
    <p:extLst>
      <p:ext uri="{BB962C8B-B14F-4D97-AF65-F5344CB8AC3E}">
        <p14:creationId xmlns:p14="http://schemas.microsoft.com/office/powerpoint/2010/main" val="1384165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that a single standard for visual field testing should be adhered to, and that evaluates at least 120 degrees minimum in each eye,</a:t>
            </a:r>
            <a:r>
              <a:rPr lang="en-US" baseline="0" dirty="0"/>
              <a:t> such as with the Humphrey 30-2 plus the 60-4.</a:t>
            </a:r>
            <a:endParaRPr lang="en-US" dirty="0"/>
          </a:p>
          <a:p>
            <a:endParaRPr lang="en-US" dirty="0"/>
          </a:p>
          <a:p>
            <a:r>
              <a:rPr lang="en-US" dirty="0"/>
              <a:t>We</a:t>
            </a:r>
            <a:r>
              <a:rPr lang="en-US" baseline="0" dirty="0"/>
              <a:t> need to streamline </a:t>
            </a:r>
            <a:r>
              <a:rPr lang="en-US" dirty="0"/>
              <a:t>the anonymous reporting to the DMV by an eye care professional when an ophthalmic disease, heretofore not discovered, is found in the driver, and might impact their safe driving. </a:t>
            </a:r>
          </a:p>
          <a:p>
            <a:endParaRPr lang="en-US" dirty="0"/>
          </a:p>
          <a:p>
            <a:r>
              <a:rPr lang="en-US" dirty="0"/>
              <a:t>Active ophthalmic disease conditions should trigger a yearly obligatory eye evaluation, including a repeat visual field, in order </a:t>
            </a:r>
            <a:r>
              <a:rPr lang="en-US"/>
              <a:t>to retain </a:t>
            </a:r>
            <a:r>
              <a:rPr lang="en-US" smtClean="0"/>
              <a:t>the </a:t>
            </a:r>
            <a:r>
              <a:rPr lang="en-US" dirty="0"/>
              <a:t>privilege</a:t>
            </a:r>
            <a:r>
              <a:rPr lang="en-US"/>
              <a:t> to </a:t>
            </a:r>
            <a:r>
              <a:rPr lang="en-US" smtClean="0"/>
              <a:t>drive.</a:t>
            </a:r>
            <a:endParaRPr lang="en-US" dirty="0"/>
          </a:p>
          <a:p>
            <a:endParaRPr lang="en-US" dirty="0"/>
          </a:p>
          <a:p>
            <a:r>
              <a:rPr lang="en-US" dirty="0"/>
              <a:t>And equally important would be clear protections, a "Good Samaritan" clause as it were, so as not to delay urgent reporting,</a:t>
            </a:r>
            <a:r>
              <a:rPr lang="en-US" baseline="0" dirty="0"/>
              <a:t> and at the same time protect the physician </a:t>
            </a:r>
            <a:r>
              <a:rPr lang="en-US" dirty="0"/>
              <a:t>from civil suit,</a:t>
            </a:r>
            <a:r>
              <a:rPr lang="en-US" baseline="0" dirty="0"/>
              <a:t> not to mention the risk of a breach of HIPPA in some states.</a:t>
            </a:r>
            <a:endParaRPr lang="en-US" dirty="0"/>
          </a:p>
          <a:p>
            <a:endParaRPr lang="en-US" dirty="0"/>
          </a:p>
        </p:txBody>
      </p:sp>
    </p:spTree>
    <p:extLst>
      <p:ext uri="{BB962C8B-B14F-4D97-AF65-F5344CB8AC3E}">
        <p14:creationId xmlns:p14="http://schemas.microsoft.com/office/powerpoint/2010/main" val="493693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 the infancy</a:t>
            </a:r>
            <a:r>
              <a:rPr lang="en-US" baseline="0" dirty="0"/>
              <a:t> of formulating change.</a:t>
            </a:r>
            <a:endParaRPr lang="en-US" dirty="0"/>
          </a:p>
          <a:p>
            <a:endParaRPr lang="en-US" dirty="0"/>
          </a:p>
          <a:p>
            <a:r>
              <a:rPr lang="en-US" dirty="0"/>
              <a:t>We welcome and encourage feedback with any of these colleagues. Your</a:t>
            </a:r>
            <a:r>
              <a:rPr lang="en-US" baseline="0" dirty="0"/>
              <a:t> input, support, and guidance, is critical to successful change.</a:t>
            </a:r>
          </a:p>
          <a:p>
            <a:r>
              <a:rPr lang="en-US" baseline="0" dirty="0"/>
              <a:t>These proposals and others might significantly improve the </a:t>
            </a:r>
            <a:r>
              <a:rPr lang="en-US" dirty="0"/>
              <a:t>driving </a:t>
            </a:r>
            <a:r>
              <a:rPr lang="en-US" baseline="0" dirty="0"/>
              <a:t>safety </a:t>
            </a:r>
            <a:r>
              <a:rPr lang="en-US" dirty="0"/>
              <a:t>in all locals</a:t>
            </a:r>
            <a:r>
              <a:rPr lang="en-US" baseline="0" dirty="0"/>
              <a:t>.</a:t>
            </a:r>
            <a:endParaRPr lang="en-US" dirty="0"/>
          </a:p>
          <a:p>
            <a:endParaRPr lang="en-US" dirty="0"/>
          </a:p>
          <a:p>
            <a:r>
              <a:rPr lang="en-US" dirty="0"/>
              <a:t>This month, we will have the first of many meetings with a DMV task force looking at the feasibility of tightening the visual field standards of one eyed drivers in Virginia</a:t>
            </a:r>
            <a:r>
              <a:rPr lang="en-US"/>
              <a:t>. This </a:t>
            </a:r>
            <a:r>
              <a:rPr lang="en-US" smtClean="0"/>
              <a:t>is a </a:t>
            </a:r>
            <a:r>
              <a:rPr lang="en-US" dirty="0"/>
              <a:t>step</a:t>
            </a:r>
            <a:r>
              <a:rPr lang="en-US"/>
              <a:t> toward obtaining more </a:t>
            </a:r>
            <a:r>
              <a:rPr lang="en-US" smtClean="0"/>
              <a:t>data </a:t>
            </a:r>
            <a:r>
              <a:rPr lang="en-US" dirty="0"/>
              <a:t>and</a:t>
            </a:r>
            <a:r>
              <a:rPr lang="en-US"/>
              <a:t> hence clearer </a:t>
            </a:r>
            <a:r>
              <a:rPr lang="en-US" smtClean="0"/>
              <a:t>guidelines</a:t>
            </a:r>
            <a:r>
              <a:rPr lang="en-US" baseline="0" smtClean="0"/>
              <a:t>.</a:t>
            </a:r>
            <a:endParaRPr lang="en-US" dirty="0"/>
          </a:p>
        </p:txBody>
      </p:sp>
    </p:spTree>
    <p:extLst>
      <p:ext uri="{BB962C8B-B14F-4D97-AF65-F5344CB8AC3E}">
        <p14:creationId xmlns:p14="http://schemas.microsoft.com/office/powerpoint/2010/main" val="341175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physicians foremost, our lives dedicated to do no harm, to save vision, to improve life for our patients. Indeed, we want our patients to drive, and keep driving. We are their advocates. We are also advocates for public health and safety.</a:t>
            </a:r>
          </a:p>
          <a:p>
            <a:endParaRPr lang="en-US" dirty="0" smtClean="0"/>
          </a:p>
          <a:p>
            <a:r>
              <a:rPr lang="en-US" dirty="0" smtClean="0"/>
              <a:t>I dare say that all of us have cared for many a patient with poor vision or severely limited visual fields, cognitively and otherwise well able to drive an automobile, and they even convince us they are safe on the roads. But we struggle with how to advise them. We might ask them not to drive, that it would be in their best interest and that of the public not to drive, and we even stumble over what to write in our charts. Regretfully,</a:t>
            </a:r>
            <a:r>
              <a:rPr lang="en-US" baseline="0" dirty="0" smtClean="0"/>
              <a:t> </a:t>
            </a:r>
            <a:r>
              <a:rPr lang="en-US" dirty="0" smtClean="0"/>
              <a:t>few of us have picked up the phone or written the DMV to report such a patient. </a:t>
            </a:r>
          </a:p>
          <a:p>
            <a:endParaRPr lang="en-US" dirty="0" smtClean="0"/>
          </a:p>
          <a:p>
            <a:r>
              <a:rPr lang="en-US" dirty="0" smtClean="0"/>
              <a:t>We stand on that divide between doing what is right on behalf of all of society, and the side of being the empathic patient advocate that we spend so much of our lives doing every day. We need a safe and clear path </a:t>
            </a:r>
            <a:r>
              <a:rPr lang="en-US" smtClean="0"/>
              <a:t>of reporting</a:t>
            </a:r>
            <a:r>
              <a:rPr lang="en-US" baseline="0" smtClean="0"/>
              <a:t> and doing the right thing.</a:t>
            </a:r>
            <a:endParaRPr lang="en-US" dirty="0" smtClean="0"/>
          </a:p>
          <a:p>
            <a:endParaRPr lang="en-US" dirty="0" smtClean="0"/>
          </a:p>
          <a:p>
            <a:endParaRPr lang="en-US" dirty="0"/>
          </a:p>
        </p:txBody>
      </p:sp>
    </p:spTree>
    <p:extLst>
      <p:ext uri="{BB962C8B-B14F-4D97-AF65-F5344CB8AC3E}">
        <p14:creationId xmlns:p14="http://schemas.microsoft.com/office/powerpoint/2010/main" val="45254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sons and daughters and loved ones are bicyclers, runners, walkers, drivers, all getting up close and personal with automobiles and their drivers, some of those drivers following a narrow and dangerous path on our roads with poor vision in hand. We, as advocates for our patients and for public health and safety, can help prevent another tragedy like this one, so let's keep this conversation going and make some healthy changes. </a:t>
            </a:r>
            <a:endParaRPr lang="en-US" dirty="0"/>
          </a:p>
        </p:txBody>
      </p:sp>
    </p:spTree>
    <p:extLst>
      <p:ext uri="{BB962C8B-B14F-4D97-AF65-F5344CB8AC3E}">
        <p14:creationId xmlns:p14="http://schemas.microsoft.com/office/powerpoint/2010/main" val="180247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2" name="Shape 12"/>
          <p:cNvSpPr>
            <a:spLocks noGrp="1"/>
          </p:cNvSpPr>
          <p:nvPr>
            <p:ph type="title"/>
          </p:nvPr>
        </p:nvSpPr>
        <p:spPr>
          <a:xfrm>
            <a:off x="901700" y="3060700"/>
            <a:ext cx="11201400" cy="1714500"/>
          </a:xfrm>
          <a:prstGeom prst="rect">
            <a:avLst/>
          </a:prstGeom>
        </p:spPr>
        <p:txBody>
          <a:bodyPr anchor="b"/>
          <a:lstStyle/>
          <a:p>
            <a:r>
              <a:t>Title Text</a:t>
            </a:r>
          </a:p>
        </p:txBody>
      </p:sp>
      <p:sp>
        <p:nvSpPr>
          <p:cNvPr id="13" name="Shape 13"/>
          <p:cNvSpPr>
            <a:spLocks noGrp="1"/>
          </p:cNvSpPr>
          <p:nvPr>
            <p:ph type="body" sz="quarter" idx="1"/>
          </p:nvPr>
        </p:nvSpPr>
        <p:spPr>
          <a:xfrm>
            <a:off x="901700" y="4775200"/>
            <a:ext cx="11201400" cy="1536700"/>
          </a:xfrm>
          <a:prstGeom prst="rect">
            <a:avLst/>
          </a:prstGeom>
        </p:spPr>
        <p:txBody>
          <a:bodyPr anchor="t"/>
          <a:lstStyle>
            <a:lvl1pPr marL="0" indent="0">
              <a:lnSpc>
                <a:spcPct val="80000"/>
              </a:lnSpc>
              <a:spcBef>
                <a:spcPts val="0"/>
              </a:spcBef>
              <a:buSzTx/>
              <a:buNone/>
              <a:defRPr cap="all" spc="288">
                <a:solidFill>
                  <a:srgbClr val="3E3B39"/>
                </a:solidFill>
              </a:defRPr>
            </a:lvl1pPr>
            <a:lvl2pPr marL="0" indent="228600">
              <a:lnSpc>
                <a:spcPct val="80000"/>
              </a:lnSpc>
              <a:spcBef>
                <a:spcPts val="0"/>
              </a:spcBef>
              <a:buSzTx/>
              <a:buNone/>
              <a:defRPr cap="all" spc="288">
                <a:solidFill>
                  <a:srgbClr val="3E3B39"/>
                </a:solidFill>
              </a:defRPr>
            </a:lvl2pPr>
            <a:lvl3pPr marL="0" indent="457200">
              <a:lnSpc>
                <a:spcPct val="80000"/>
              </a:lnSpc>
              <a:spcBef>
                <a:spcPts val="0"/>
              </a:spcBef>
              <a:buSzTx/>
              <a:buNone/>
              <a:defRPr cap="all" spc="288">
                <a:solidFill>
                  <a:srgbClr val="3E3B39"/>
                </a:solidFill>
              </a:defRPr>
            </a:lvl3pPr>
            <a:lvl4pPr marL="0" indent="685800">
              <a:lnSpc>
                <a:spcPct val="80000"/>
              </a:lnSpc>
              <a:spcBef>
                <a:spcPts val="0"/>
              </a:spcBef>
              <a:buSzTx/>
              <a:buNone/>
              <a:defRPr cap="all" spc="288">
                <a:solidFill>
                  <a:srgbClr val="3E3B39"/>
                </a:solidFill>
              </a:defRPr>
            </a:lvl4pPr>
            <a:lvl5pPr marL="0" indent="914400">
              <a:lnSpc>
                <a:spcPct val="80000"/>
              </a:lnSpc>
              <a:spcBef>
                <a:spcPts val="0"/>
              </a:spcBef>
              <a:buSzTx/>
              <a:buNone/>
              <a:defRPr cap="all" spc="288">
                <a:solidFill>
                  <a:srgbClr val="3E3B39"/>
                </a:solidFill>
              </a:defRPr>
            </a:lvl5pPr>
          </a:lstStyle>
          <a:p>
            <a:r>
              <a:t>Body Level One</a:t>
            </a:r>
          </a:p>
          <a:p>
            <a:pPr lvl="1"/>
            <a:r>
              <a:t>Body Level Two</a:t>
            </a:r>
          </a:p>
          <a:p>
            <a:pPr lvl="2"/>
            <a:r>
              <a:t>Body Level Three</a:t>
            </a:r>
          </a:p>
          <a:p>
            <a:pPr lvl="3"/>
            <a:r>
              <a:t>Body Level Four</a:t>
            </a:r>
          </a:p>
          <a:p>
            <a:pPr lvl="4"/>
            <a:r>
              <a:t>Body Level Five</a:t>
            </a:r>
          </a:p>
        </p:txBody>
      </p:sp>
      <p:sp>
        <p:nvSpPr>
          <p:cNvPr id="14" name="Shape 14"/>
          <p:cNvSpPr>
            <a:spLocks noGrp="1"/>
          </p:cNvSpPr>
          <p:nvPr>
            <p:ph type="sldNum" sz="quarter" idx="2"/>
          </p:nvPr>
        </p:nvSpPr>
        <p:spPr>
          <a:xfrm>
            <a:off x="6303924" y="9258300"/>
            <a:ext cx="409652" cy="4191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pic>
        <p:nvPicPr>
          <p:cNvPr id="21" name="chalk_line_box_10x7.png"/>
          <p:cNvPicPr>
            <a:picLocks/>
          </p:cNvPicPr>
          <p:nvPr/>
        </p:nvPicPr>
        <p:blipFill>
          <a:blip r:embed="rId2">
            <a:alphaModFix amt="45000"/>
            <a:extLst/>
          </a:blip>
          <a:stretch>
            <a:fillRect/>
          </a:stretch>
        </p:blipFill>
        <p:spPr>
          <a:xfrm>
            <a:off x="317500" y="6794500"/>
            <a:ext cx="12344400" cy="2336800"/>
          </a:xfrm>
          <a:prstGeom prst="rect">
            <a:avLst/>
          </a:prstGeom>
          <a:ln w="12700">
            <a:miter lim="400000"/>
          </a:ln>
        </p:spPr>
      </p:pic>
      <p:sp>
        <p:nvSpPr>
          <p:cNvPr id="22" name="Shape 22"/>
          <p:cNvSpPr>
            <a:spLocks noGrp="1"/>
          </p:cNvSpPr>
          <p:nvPr>
            <p:ph type="pic" idx="13"/>
          </p:nvPr>
        </p:nvSpPr>
        <p:spPr>
          <a:xfrm>
            <a:off x="393700" y="381000"/>
            <a:ext cx="12217400" cy="6146800"/>
          </a:xfrm>
          <a:prstGeom prst="rect">
            <a:avLst/>
          </a:prstGeom>
          <a:ln w="9525">
            <a:round/>
          </a:ln>
        </p:spPr>
        <p:txBody>
          <a:bodyPr lIns="91439" tIns="45719" rIns="91439" bIns="45719" anchor="t">
            <a:noAutofit/>
          </a:bodyPr>
          <a:lstStyle/>
          <a:p>
            <a:endParaRPr/>
          </a:p>
        </p:txBody>
      </p:sp>
      <p:sp>
        <p:nvSpPr>
          <p:cNvPr id="23" name="Shape 23"/>
          <p:cNvSpPr>
            <a:spLocks noGrp="1"/>
          </p:cNvSpPr>
          <p:nvPr>
            <p:ph type="title"/>
          </p:nvPr>
        </p:nvSpPr>
        <p:spPr>
          <a:xfrm>
            <a:off x="901700" y="6934200"/>
            <a:ext cx="11201400" cy="952500"/>
          </a:xfrm>
          <a:prstGeom prst="rect">
            <a:avLst/>
          </a:prstGeom>
        </p:spPr>
        <p:txBody>
          <a:bodyPr anchor="b"/>
          <a:lstStyle/>
          <a:p>
            <a:r>
              <a:t>Title Text</a:t>
            </a:r>
          </a:p>
        </p:txBody>
      </p:sp>
      <p:sp>
        <p:nvSpPr>
          <p:cNvPr id="24" name="Shape 24"/>
          <p:cNvSpPr>
            <a:spLocks noGrp="1"/>
          </p:cNvSpPr>
          <p:nvPr>
            <p:ph type="body" sz="quarter" idx="1"/>
          </p:nvPr>
        </p:nvSpPr>
        <p:spPr>
          <a:xfrm>
            <a:off x="901700" y="7823200"/>
            <a:ext cx="11201400" cy="1206500"/>
          </a:xfrm>
          <a:prstGeom prst="rect">
            <a:avLst/>
          </a:prstGeom>
        </p:spPr>
        <p:txBody>
          <a:bodyPr anchor="t"/>
          <a:lstStyle>
            <a:lvl1pPr marL="0" indent="0">
              <a:lnSpc>
                <a:spcPct val="80000"/>
              </a:lnSpc>
              <a:spcBef>
                <a:spcPts val="0"/>
              </a:spcBef>
              <a:buSzTx/>
              <a:buNone/>
              <a:defRPr cap="all" spc="288">
                <a:solidFill>
                  <a:srgbClr val="3E3B39"/>
                </a:solidFill>
              </a:defRPr>
            </a:lvl1pPr>
            <a:lvl2pPr marL="0" indent="228600">
              <a:lnSpc>
                <a:spcPct val="80000"/>
              </a:lnSpc>
              <a:spcBef>
                <a:spcPts val="0"/>
              </a:spcBef>
              <a:buSzTx/>
              <a:buNone/>
              <a:defRPr cap="all" spc="288">
                <a:solidFill>
                  <a:srgbClr val="3E3B39"/>
                </a:solidFill>
              </a:defRPr>
            </a:lvl2pPr>
            <a:lvl3pPr marL="0" indent="457200">
              <a:lnSpc>
                <a:spcPct val="80000"/>
              </a:lnSpc>
              <a:spcBef>
                <a:spcPts val="0"/>
              </a:spcBef>
              <a:buSzTx/>
              <a:buNone/>
              <a:defRPr cap="all" spc="288">
                <a:solidFill>
                  <a:srgbClr val="3E3B39"/>
                </a:solidFill>
              </a:defRPr>
            </a:lvl3pPr>
            <a:lvl4pPr marL="0" indent="685800">
              <a:lnSpc>
                <a:spcPct val="80000"/>
              </a:lnSpc>
              <a:spcBef>
                <a:spcPts val="0"/>
              </a:spcBef>
              <a:buSzTx/>
              <a:buNone/>
              <a:defRPr cap="all" spc="288">
                <a:solidFill>
                  <a:srgbClr val="3E3B39"/>
                </a:solidFill>
              </a:defRPr>
            </a:lvl4pPr>
            <a:lvl5pPr marL="0" indent="914400">
              <a:lnSpc>
                <a:spcPct val="80000"/>
              </a:lnSpc>
              <a:spcBef>
                <a:spcPts val="0"/>
              </a:spcBef>
              <a:buSzTx/>
              <a:buNone/>
              <a:defRPr cap="all" spc="288">
                <a:solidFill>
                  <a:srgbClr val="3E3B39"/>
                </a:solidFill>
              </a:defRPr>
            </a:lvl5pPr>
          </a:lstStyle>
          <a:p>
            <a:r>
              <a:t>Body Level One</a:t>
            </a:r>
          </a:p>
          <a:p>
            <a:pPr lvl="1"/>
            <a:r>
              <a:t>Body Level Two</a:t>
            </a:r>
          </a:p>
          <a:p>
            <a:pPr lvl="2"/>
            <a:r>
              <a:t>Body Level Three</a:t>
            </a:r>
          </a:p>
          <a:p>
            <a:pPr lvl="3"/>
            <a:r>
              <a:t>Body Level Four</a:t>
            </a:r>
          </a:p>
          <a:p>
            <a:pPr lvl="4"/>
            <a:r>
              <a:t>Body Level Five</a:t>
            </a:r>
          </a:p>
        </p:txBody>
      </p:sp>
      <p:sp>
        <p:nvSpPr>
          <p:cNvPr id="25" name="Shape 25"/>
          <p:cNvSpPr>
            <a:spLocks noGrp="1"/>
          </p:cNvSpPr>
          <p:nvPr>
            <p:ph type="sldNum" sz="quarter" idx="2"/>
          </p:nvPr>
        </p:nvSpPr>
        <p:spPr>
          <a:xfrm>
            <a:off x="6303924" y="9258300"/>
            <a:ext cx="409652" cy="4191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2" name="Shape 32"/>
          <p:cNvSpPr>
            <a:spLocks noGrp="1"/>
          </p:cNvSpPr>
          <p:nvPr>
            <p:ph type="title"/>
          </p:nvPr>
        </p:nvSpPr>
        <p:spPr>
          <a:xfrm>
            <a:off x="901700" y="3898900"/>
            <a:ext cx="11201400" cy="1943100"/>
          </a:xfrm>
          <a:prstGeom prst="rect">
            <a:avLst/>
          </a:prstGeom>
        </p:spPr>
        <p:txBody>
          <a:bodyPr anchor="ctr"/>
          <a:lstStyle/>
          <a:p>
            <a:r>
              <a:t>Title Text</a:t>
            </a:r>
          </a:p>
        </p:txBody>
      </p:sp>
      <p:sp>
        <p:nvSpPr>
          <p:cNvPr id="33" name="Shape 3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0" name="Shape 40"/>
          <p:cNvSpPr>
            <a:spLocks noGrp="1"/>
          </p:cNvSpPr>
          <p:nvPr>
            <p:ph type="pic" sz="half" idx="13"/>
          </p:nvPr>
        </p:nvSpPr>
        <p:spPr>
          <a:xfrm>
            <a:off x="6451600" y="1066800"/>
            <a:ext cx="5626100" cy="7632700"/>
          </a:xfrm>
          <a:prstGeom prst="rect">
            <a:avLst/>
          </a:prstGeom>
          <a:ln w="9525">
            <a:round/>
          </a:ln>
        </p:spPr>
        <p:txBody>
          <a:bodyPr lIns="91439" tIns="45719" rIns="91439" bIns="45719" anchor="t">
            <a:noAutofit/>
          </a:bodyPr>
          <a:lstStyle/>
          <a:p>
            <a:endParaRPr/>
          </a:p>
        </p:txBody>
      </p:sp>
      <p:sp>
        <p:nvSpPr>
          <p:cNvPr id="41" name="Shape 41"/>
          <p:cNvSpPr>
            <a:spLocks noGrp="1"/>
          </p:cNvSpPr>
          <p:nvPr>
            <p:ph type="title"/>
          </p:nvPr>
        </p:nvSpPr>
        <p:spPr>
          <a:xfrm>
            <a:off x="901700" y="927100"/>
            <a:ext cx="5080000" cy="4102100"/>
          </a:xfrm>
          <a:prstGeom prst="rect">
            <a:avLst/>
          </a:prstGeom>
        </p:spPr>
        <p:txBody>
          <a:bodyPr anchor="b"/>
          <a:lstStyle/>
          <a:p>
            <a:r>
              <a:t>Title Text</a:t>
            </a:r>
          </a:p>
        </p:txBody>
      </p:sp>
      <p:sp>
        <p:nvSpPr>
          <p:cNvPr id="42" name="Shape 42"/>
          <p:cNvSpPr>
            <a:spLocks noGrp="1"/>
          </p:cNvSpPr>
          <p:nvPr>
            <p:ph type="body" sz="quarter" idx="1"/>
          </p:nvPr>
        </p:nvSpPr>
        <p:spPr>
          <a:xfrm>
            <a:off x="901700" y="5029200"/>
            <a:ext cx="5080000" cy="3683000"/>
          </a:xfrm>
          <a:prstGeom prst="rect">
            <a:avLst/>
          </a:prstGeom>
        </p:spPr>
        <p:txBody>
          <a:bodyPr anchor="t"/>
          <a:lstStyle>
            <a:lvl1pPr marL="0" indent="0">
              <a:lnSpc>
                <a:spcPct val="80000"/>
              </a:lnSpc>
              <a:spcBef>
                <a:spcPts val="0"/>
              </a:spcBef>
              <a:buSzTx/>
              <a:buNone/>
              <a:defRPr cap="all" spc="288">
                <a:solidFill>
                  <a:srgbClr val="3E3B39"/>
                </a:solidFill>
              </a:defRPr>
            </a:lvl1pPr>
            <a:lvl2pPr marL="0" indent="228600">
              <a:lnSpc>
                <a:spcPct val="80000"/>
              </a:lnSpc>
              <a:spcBef>
                <a:spcPts val="0"/>
              </a:spcBef>
              <a:buSzTx/>
              <a:buNone/>
              <a:defRPr cap="all" spc="288">
                <a:solidFill>
                  <a:srgbClr val="3E3B39"/>
                </a:solidFill>
              </a:defRPr>
            </a:lvl2pPr>
            <a:lvl3pPr marL="0" indent="457200">
              <a:lnSpc>
                <a:spcPct val="80000"/>
              </a:lnSpc>
              <a:spcBef>
                <a:spcPts val="0"/>
              </a:spcBef>
              <a:buSzTx/>
              <a:buNone/>
              <a:defRPr cap="all" spc="288">
                <a:solidFill>
                  <a:srgbClr val="3E3B39"/>
                </a:solidFill>
              </a:defRPr>
            </a:lvl3pPr>
            <a:lvl4pPr marL="0" indent="685800">
              <a:lnSpc>
                <a:spcPct val="80000"/>
              </a:lnSpc>
              <a:spcBef>
                <a:spcPts val="0"/>
              </a:spcBef>
              <a:buSzTx/>
              <a:buNone/>
              <a:defRPr cap="all" spc="288">
                <a:solidFill>
                  <a:srgbClr val="3E3B39"/>
                </a:solidFill>
              </a:defRPr>
            </a:lvl4pPr>
            <a:lvl5pPr marL="0" indent="914400">
              <a:lnSpc>
                <a:spcPct val="80000"/>
              </a:lnSpc>
              <a:spcBef>
                <a:spcPts val="0"/>
              </a:spcBef>
              <a:buSzTx/>
              <a:buNone/>
              <a:defRPr cap="all" spc="288">
                <a:solidFill>
                  <a:srgbClr val="3E3B39"/>
                </a:solidFill>
              </a:defRPr>
            </a:lvl5pPr>
          </a:lstStyle>
          <a:p>
            <a:r>
              <a:t>Body Level One</a:t>
            </a:r>
          </a:p>
          <a:p>
            <a:pPr lvl="1"/>
            <a:r>
              <a:t>Body Level Two</a:t>
            </a:r>
          </a:p>
          <a:p>
            <a:pPr lvl="2"/>
            <a:r>
              <a:t>Body Level Three</a:t>
            </a:r>
          </a:p>
          <a:p>
            <a:pPr lvl="3"/>
            <a:r>
              <a:t>Body Level Four</a:t>
            </a:r>
          </a:p>
          <a:p>
            <a:pPr lvl="4"/>
            <a:r>
              <a:t>Body Level Five</a:t>
            </a:r>
          </a:p>
        </p:txBody>
      </p:sp>
      <p:sp>
        <p:nvSpPr>
          <p:cNvPr id="43" name="Shape 43"/>
          <p:cNvSpPr>
            <a:spLocks noGrp="1"/>
          </p:cNvSpPr>
          <p:nvPr>
            <p:ph type="sldNum" sz="quarter" idx="2"/>
          </p:nvPr>
        </p:nvSpPr>
        <p:spPr>
          <a:xfrm>
            <a:off x="6303924" y="9258300"/>
            <a:ext cx="409652" cy="4191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Shape 50"/>
          <p:cNvSpPr>
            <a:spLocks noGrp="1"/>
          </p:cNvSpPr>
          <p:nvPr>
            <p:ph type="title"/>
          </p:nvPr>
        </p:nvSpPr>
        <p:spPr>
          <a:prstGeom prst="rect">
            <a:avLst/>
          </a:prstGeom>
        </p:spPr>
        <p:txBody>
          <a:bodyPr/>
          <a:lstStyle/>
          <a:p>
            <a:r>
              <a:t>Title Text</a:t>
            </a:r>
          </a:p>
        </p:txBody>
      </p:sp>
      <p:sp>
        <p:nvSpPr>
          <p:cNvPr id="51" name="Shape 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Shape 58"/>
          <p:cNvSpPr>
            <a:spLocks noGrp="1"/>
          </p:cNvSpPr>
          <p:nvPr>
            <p:ph type="title"/>
          </p:nvPr>
        </p:nvSpPr>
        <p:spPr>
          <a:prstGeom prst="rect">
            <a:avLst/>
          </a:prstGeom>
        </p:spPr>
        <p:txBody>
          <a:bodyPr/>
          <a:lstStyle/>
          <a:p>
            <a:r>
              <a:t>Title Text</a:t>
            </a:r>
          </a:p>
        </p:txBody>
      </p:sp>
      <p:sp>
        <p:nvSpPr>
          <p:cNvPr id="59" name="Shape 59"/>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hape 6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7" name="Shape 67"/>
          <p:cNvSpPr>
            <a:spLocks noGrp="1"/>
          </p:cNvSpPr>
          <p:nvPr>
            <p:ph type="pic" sz="half" idx="13"/>
          </p:nvPr>
        </p:nvSpPr>
        <p:spPr>
          <a:xfrm>
            <a:off x="6769100" y="2603500"/>
            <a:ext cx="5308600" cy="5969000"/>
          </a:xfrm>
          <a:prstGeom prst="rect">
            <a:avLst/>
          </a:prstGeom>
          <a:ln w="9525">
            <a:round/>
          </a:ln>
        </p:spPr>
        <p:txBody>
          <a:bodyPr lIns="91439" tIns="45719" rIns="91439" bIns="45719" anchor="t">
            <a:noAutofit/>
          </a:bodyPr>
          <a:lstStyle/>
          <a:p>
            <a:endParaRPr/>
          </a:p>
        </p:txBody>
      </p:sp>
      <p:sp>
        <p:nvSpPr>
          <p:cNvPr id="68" name="Shape 68"/>
          <p:cNvSpPr>
            <a:spLocks noGrp="1"/>
          </p:cNvSpPr>
          <p:nvPr>
            <p:ph type="title"/>
          </p:nvPr>
        </p:nvSpPr>
        <p:spPr>
          <a:prstGeom prst="rect">
            <a:avLst/>
          </a:prstGeom>
        </p:spPr>
        <p:txBody>
          <a:bodyPr/>
          <a:lstStyle/>
          <a:p>
            <a:r>
              <a:t>Title Text</a:t>
            </a:r>
          </a:p>
        </p:txBody>
      </p:sp>
      <p:sp>
        <p:nvSpPr>
          <p:cNvPr id="69" name="Shape 69"/>
          <p:cNvSpPr>
            <a:spLocks noGrp="1"/>
          </p:cNvSpPr>
          <p:nvPr>
            <p:ph type="body" sz="half" idx="1"/>
          </p:nvPr>
        </p:nvSpPr>
        <p:spPr>
          <a:xfrm>
            <a:off x="901700" y="2603500"/>
            <a:ext cx="5334000" cy="5969000"/>
          </a:xfrm>
          <a:prstGeom prst="rect">
            <a:avLst/>
          </a:prstGeom>
        </p:spPr>
        <p:txBody>
          <a:bodyPr/>
          <a:lstStyle>
            <a:lvl1pPr marL="393700" indent="-393700">
              <a:lnSpc>
                <a:spcPct val="90000"/>
              </a:lnSpc>
              <a:spcBef>
                <a:spcPts val="2800"/>
              </a:spcBef>
              <a:defRPr sz="3200"/>
            </a:lvl1pPr>
            <a:lvl2pPr marL="787400" indent="-393700">
              <a:lnSpc>
                <a:spcPct val="90000"/>
              </a:lnSpc>
              <a:spcBef>
                <a:spcPts val="2800"/>
              </a:spcBef>
              <a:defRPr sz="3200"/>
            </a:lvl2pPr>
            <a:lvl3pPr marL="1181100" indent="-393700">
              <a:lnSpc>
                <a:spcPct val="90000"/>
              </a:lnSpc>
              <a:spcBef>
                <a:spcPts val="2800"/>
              </a:spcBef>
              <a:defRPr sz="3200"/>
            </a:lvl3pPr>
            <a:lvl4pPr marL="1574800" indent="-393700">
              <a:lnSpc>
                <a:spcPct val="90000"/>
              </a:lnSpc>
              <a:spcBef>
                <a:spcPts val="2800"/>
              </a:spcBef>
              <a:defRPr sz="3200"/>
            </a:lvl4pPr>
            <a:lvl5pPr marL="1968500" indent="-393700">
              <a:lnSpc>
                <a:spcPct val="90000"/>
              </a:lnSpc>
              <a:spcBef>
                <a:spcPts val="2800"/>
              </a:spcBef>
              <a:defRPr sz="3200"/>
            </a:lvl5pPr>
          </a:lstStyle>
          <a:p>
            <a:r>
              <a:t>Body Level One</a:t>
            </a:r>
          </a:p>
          <a:p>
            <a:pPr lvl="1"/>
            <a:r>
              <a:t>Body Level Two</a:t>
            </a:r>
          </a:p>
          <a:p>
            <a:pPr lvl="2"/>
            <a:r>
              <a:t>Body Level Three</a:t>
            </a:r>
          </a:p>
          <a:p>
            <a:pPr lvl="3"/>
            <a:r>
              <a:t>Body Level Four</a:t>
            </a:r>
          </a:p>
          <a:p>
            <a:pPr lvl="4"/>
            <a:r>
              <a:t>Body Level Five</a:t>
            </a:r>
          </a:p>
        </p:txBody>
      </p:sp>
      <p:sp>
        <p:nvSpPr>
          <p:cNvPr id="70" name="Shape 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7" name="Shape 77"/>
          <p:cNvSpPr>
            <a:spLocks noGrp="1"/>
          </p:cNvSpPr>
          <p:nvPr>
            <p:ph type="body" idx="1"/>
          </p:nvPr>
        </p:nvSpPr>
        <p:spPr>
          <a:xfrm>
            <a:off x="901700" y="1727200"/>
            <a:ext cx="11201400" cy="62865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hape 7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85" name="Shape 85"/>
          <p:cNvSpPr>
            <a:spLocks noGrp="1"/>
          </p:cNvSpPr>
          <p:nvPr>
            <p:ph type="pic" sz="quarter" idx="13"/>
          </p:nvPr>
        </p:nvSpPr>
        <p:spPr>
          <a:xfrm>
            <a:off x="6654800" y="482600"/>
            <a:ext cx="5981700" cy="3911600"/>
          </a:xfrm>
          <a:prstGeom prst="rect">
            <a:avLst/>
          </a:prstGeom>
          <a:ln w="9525">
            <a:round/>
          </a:ln>
        </p:spPr>
        <p:txBody>
          <a:bodyPr lIns="91439" tIns="45719" rIns="91439" bIns="45719" anchor="t">
            <a:noAutofit/>
          </a:bodyPr>
          <a:lstStyle/>
          <a:p>
            <a:endParaRPr/>
          </a:p>
        </p:txBody>
      </p:sp>
      <p:sp>
        <p:nvSpPr>
          <p:cNvPr id="86" name="Shape 86"/>
          <p:cNvSpPr>
            <a:spLocks noGrp="1"/>
          </p:cNvSpPr>
          <p:nvPr>
            <p:ph type="pic" sz="half" idx="14"/>
          </p:nvPr>
        </p:nvSpPr>
        <p:spPr>
          <a:xfrm>
            <a:off x="6654800" y="4673600"/>
            <a:ext cx="5981700" cy="4597400"/>
          </a:xfrm>
          <a:prstGeom prst="rect">
            <a:avLst/>
          </a:prstGeom>
          <a:ln w="9525">
            <a:round/>
          </a:ln>
        </p:spPr>
        <p:txBody>
          <a:bodyPr lIns="91439" tIns="45719" rIns="91439" bIns="45719" anchor="t">
            <a:noAutofit/>
          </a:bodyPr>
          <a:lstStyle/>
          <a:p>
            <a:endParaRPr/>
          </a:p>
        </p:txBody>
      </p:sp>
      <p:sp>
        <p:nvSpPr>
          <p:cNvPr id="87" name="Shape 87"/>
          <p:cNvSpPr>
            <a:spLocks noGrp="1"/>
          </p:cNvSpPr>
          <p:nvPr>
            <p:ph type="pic" idx="15"/>
          </p:nvPr>
        </p:nvSpPr>
        <p:spPr>
          <a:xfrm>
            <a:off x="406400" y="482600"/>
            <a:ext cx="5981700" cy="8788400"/>
          </a:xfrm>
          <a:prstGeom prst="rect">
            <a:avLst/>
          </a:prstGeom>
          <a:ln w="9525">
            <a:round/>
          </a:ln>
        </p:spPr>
        <p:txBody>
          <a:bodyPr lIns="91439" tIns="45719" rIns="91439" bIns="45719" anchor="t">
            <a:noAutofit/>
          </a:bodyPr>
          <a:lstStyle/>
          <a:p>
            <a:endParaRPr/>
          </a:p>
        </p:txBody>
      </p:sp>
      <p:sp>
        <p:nvSpPr>
          <p:cNvPr id="88" name="Shape 8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5" name="Shape 95"/>
          <p:cNvSpPr>
            <a:spLocks noGrp="1"/>
          </p:cNvSpPr>
          <p:nvPr>
            <p:ph type="body" sz="quarter" idx="13"/>
          </p:nvPr>
        </p:nvSpPr>
        <p:spPr>
          <a:xfrm>
            <a:off x="1270000" y="6362700"/>
            <a:ext cx="10464800" cy="660400"/>
          </a:xfrm>
          <a:prstGeom prst="rect">
            <a:avLst/>
          </a:prstGeom>
        </p:spPr>
        <p:txBody>
          <a:bodyPr>
            <a:spAutoFit/>
          </a:bodyPr>
          <a:lstStyle>
            <a:lvl1pPr marL="0" indent="0" algn="ctr">
              <a:lnSpc>
                <a:spcPct val="90000"/>
              </a:lnSpc>
              <a:spcBef>
                <a:spcPts val="1200"/>
              </a:spcBef>
              <a:buSzTx/>
              <a:buNone/>
              <a:defRPr sz="3200" i="1"/>
            </a:lvl1pPr>
          </a:lstStyle>
          <a:p>
            <a:r>
              <a:t>–Johnny Appleseed</a:t>
            </a:r>
          </a:p>
        </p:txBody>
      </p:sp>
      <p:sp>
        <p:nvSpPr>
          <p:cNvPr id="96" name="Shape 96"/>
          <p:cNvSpPr>
            <a:spLocks noGrp="1"/>
          </p:cNvSpPr>
          <p:nvPr>
            <p:ph type="body" sz="quarter" idx="14"/>
          </p:nvPr>
        </p:nvSpPr>
        <p:spPr>
          <a:xfrm>
            <a:off x="1270000" y="4248150"/>
            <a:ext cx="10464800" cy="723900"/>
          </a:xfrm>
          <a:prstGeom prst="rect">
            <a:avLst/>
          </a:prstGeom>
        </p:spPr>
        <p:txBody>
          <a:bodyPr>
            <a:spAutoFit/>
          </a:bodyPr>
          <a:lstStyle>
            <a:lvl1pPr marL="0" indent="0" algn="ctr">
              <a:lnSpc>
                <a:spcPct val="90000"/>
              </a:lnSpc>
              <a:buSzTx/>
              <a:buNone/>
              <a:defRPr>
                <a:latin typeface="Avenir Next Demi Bold"/>
                <a:ea typeface="Avenir Next Demi Bold"/>
                <a:cs typeface="Avenir Next Demi Bold"/>
                <a:sym typeface="Avenir Next Demi Bold"/>
              </a:defRPr>
            </a:lvl1pPr>
          </a:lstStyle>
          <a:p>
            <a:r>
              <a:t>“Type a quote here.” </a:t>
            </a:r>
          </a:p>
        </p:txBody>
      </p:sp>
      <p:sp>
        <p:nvSpPr>
          <p:cNvPr id="97" name="Shape 9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04" name="Shape 104"/>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5" name="Shape 10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FFFFF"/>
        </a:solidFill>
        <a:effectLst/>
      </p:bgPr>
    </p:bg>
    <p:spTree>
      <p:nvGrpSpPr>
        <p:cNvPr id="1" name=""/>
        <p:cNvGrpSpPr/>
        <p:nvPr/>
      </p:nvGrpSpPr>
      <p:grpSpPr>
        <a:xfrm>
          <a:off x="0" y="0"/>
          <a:ext cx="0" cy="0"/>
          <a:chOff x="0" y="0"/>
          <a:chExt cx="0" cy="0"/>
        </a:xfrm>
      </p:grpSpPr>
      <p:pic>
        <p:nvPicPr>
          <p:cNvPr id="119" name="image1.jpeg" descr="commonwealth-theme-content-slide"/>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20" name="Shape 120"/>
          <p:cNvSpPr>
            <a:spLocks noGrp="1"/>
          </p:cNvSpPr>
          <p:nvPr>
            <p:ph type="title"/>
          </p:nvPr>
        </p:nvSpPr>
        <p:spPr>
          <a:xfrm>
            <a:off x="975359" y="3029937"/>
            <a:ext cx="11054082" cy="2090703"/>
          </a:xfrm>
          <a:prstGeom prst="rect">
            <a:avLst/>
          </a:prstGeom>
        </p:spPr>
        <p:txBody>
          <a:bodyPr lIns="65023" tIns="65023" rIns="65023" bIns="65023" anchor="ctr"/>
          <a:lstStyle>
            <a:lvl1pPr algn="ctr" defTabSz="1300480">
              <a:lnSpc>
                <a:spcPct val="100000"/>
              </a:lnSpc>
              <a:defRPr sz="6200" b="0" cap="none" spc="0">
                <a:solidFill>
                  <a:srgbClr val="354D79"/>
                </a:solidFill>
                <a:latin typeface="Arial"/>
                <a:ea typeface="Arial"/>
                <a:cs typeface="Arial"/>
                <a:sym typeface="Arial"/>
              </a:defRPr>
            </a:lvl1pPr>
          </a:lstStyle>
          <a:p>
            <a:pPr>
              <a:defRPr>
                <a:effectLst/>
              </a:defRPr>
            </a:pPr>
            <a:r>
              <a:t>Title Text</a:t>
            </a:r>
          </a:p>
        </p:txBody>
      </p:sp>
      <p:sp>
        <p:nvSpPr>
          <p:cNvPr id="121" name="Shape 121"/>
          <p:cNvSpPr>
            <a:spLocks noGrp="1"/>
          </p:cNvSpPr>
          <p:nvPr>
            <p:ph type="body" sz="quarter" idx="1"/>
          </p:nvPr>
        </p:nvSpPr>
        <p:spPr>
          <a:xfrm>
            <a:off x="1950719" y="5527040"/>
            <a:ext cx="9103361" cy="2492587"/>
          </a:xfrm>
          <a:prstGeom prst="rect">
            <a:avLst/>
          </a:prstGeom>
        </p:spPr>
        <p:txBody>
          <a:bodyPr lIns="65023" tIns="65023" rIns="65023" bIns="65023" anchor="t"/>
          <a:lstStyle>
            <a:lvl1pPr marL="0" indent="0" algn="ctr" defTabSz="1300480">
              <a:spcBef>
                <a:spcPts val="1000"/>
              </a:spcBef>
              <a:buSzTx/>
              <a:buNone/>
              <a:defRPr sz="4400">
                <a:solidFill>
                  <a:srgbClr val="354D79"/>
                </a:solidFill>
                <a:latin typeface="Arial"/>
                <a:ea typeface="Arial"/>
                <a:cs typeface="Arial"/>
                <a:sym typeface="Arial"/>
              </a:defRPr>
            </a:lvl1pPr>
            <a:lvl2pPr marL="0" indent="457200" algn="ctr" defTabSz="1300480">
              <a:spcBef>
                <a:spcPts val="1000"/>
              </a:spcBef>
              <a:buSzTx/>
              <a:buNone/>
              <a:defRPr sz="4400">
                <a:solidFill>
                  <a:srgbClr val="354D79"/>
                </a:solidFill>
                <a:latin typeface="Arial"/>
                <a:ea typeface="Arial"/>
                <a:cs typeface="Arial"/>
                <a:sym typeface="Arial"/>
              </a:defRPr>
            </a:lvl2pPr>
            <a:lvl3pPr marL="0" indent="914400" algn="ctr" defTabSz="1300480">
              <a:spcBef>
                <a:spcPts val="1000"/>
              </a:spcBef>
              <a:buSzTx/>
              <a:buNone/>
              <a:defRPr sz="4400">
                <a:solidFill>
                  <a:srgbClr val="354D79"/>
                </a:solidFill>
                <a:latin typeface="Arial"/>
                <a:ea typeface="Arial"/>
                <a:cs typeface="Arial"/>
                <a:sym typeface="Arial"/>
              </a:defRPr>
            </a:lvl3pPr>
            <a:lvl4pPr marL="0" indent="1371600" algn="ctr" defTabSz="1300480">
              <a:spcBef>
                <a:spcPts val="1000"/>
              </a:spcBef>
              <a:buSzTx/>
              <a:buNone/>
              <a:defRPr sz="4400">
                <a:solidFill>
                  <a:srgbClr val="354D79"/>
                </a:solidFill>
                <a:latin typeface="Arial"/>
                <a:ea typeface="Arial"/>
                <a:cs typeface="Arial"/>
                <a:sym typeface="Arial"/>
              </a:defRPr>
            </a:lvl4pPr>
            <a:lvl5pPr marL="0" indent="1828800" algn="ctr" defTabSz="1300480">
              <a:spcBef>
                <a:spcPts val="1000"/>
              </a:spcBef>
              <a:buSzTx/>
              <a:buNone/>
              <a:defRPr sz="4400">
                <a:solidFill>
                  <a:srgbClr val="354D79"/>
                </a:solidFill>
                <a:latin typeface="Arial"/>
                <a:ea typeface="Arial"/>
                <a:cs typeface="Arial"/>
                <a:sym typeface="Arial"/>
              </a:defRPr>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122" name="Shape 122"/>
          <p:cNvSpPr>
            <a:spLocks noGrp="1"/>
          </p:cNvSpPr>
          <p:nvPr>
            <p:ph type="sldNum" sz="quarter" idx="2"/>
          </p:nvPr>
        </p:nvSpPr>
        <p:spPr>
          <a:xfrm>
            <a:off x="6285653" y="8779792"/>
            <a:ext cx="3034455" cy="520701"/>
          </a:xfrm>
          <a:prstGeom prst="rect">
            <a:avLst/>
          </a:prstGeom>
        </p:spPr>
        <p:txBody>
          <a:bodyPr lIns="65023" tIns="65023" rIns="65023" bIns="65023" anchor="ctr"/>
          <a:lstStyle>
            <a:lvl1pPr algn="r" defTabSz="1300480">
              <a:defRPr sz="1600" b="0" cap="none">
                <a:solidFill>
                  <a:srgbClr val="000000"/>
                </a:solidFill>
                <a:latin typeface="Arial"/>
                <a:ea typeface="Arial"/>
                <a:cs typeface="Arial"/>
                <a:sym typeface="Arial"/>
              </a:defRPr>
            </a:lvl1pPr>
          </a:lstStyle>
          <a:p>
            <a:pPr>
              <a:defRPr>
                <a:effectLst/>
              </a:defRPr>
            </a:pPr>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FFFFFF"/>
        </a:solidFill>
        <a:effectLst/>
      </p:bgPr>
    </p:bg>
    <p:spTree>
      <p:nvGrpSpPr>
        <p:cNvPr id="1" name=""/>
        <p:cNvGrpSpPr/>
        <p:nvPr/>
      </p:nvGrpSpPr>
      <p:grpSpPr>
        <a:xfrm>
          <a:off x="0" y="0"/>
          <a:ext cx="0" cy="0"/>
          <a:chOff x="0" y="0"/>
          <a:chExt cx="0" cy="0"/>
        </a:xfrm>
      </p:grpSpPr>
      <p:pic>
        <p:nvPicPr>
          <p:cNvPr id="129" name="image1.jpeg" descr="commonwealth-theme-content-slide"/>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30" name="Shape 130"/>
          <p:cNvSpPr>
            <a:spLocks noGrp="1"/>
          </p:cNvSpPr>
          <p:nvPr>
            <p:ph type="title"/>
          </p:nvPr>
        </p:nvSpPr>
        <p:spPr>
          <a:xfrm>
            <a:off x="650239" y="390596"/>
            <a:ext cx="11704322" cy="1625601"/>
          </a:xfrm>
          <a:prstGeom prst="rect">
            <a:avLst/>
          </a:prstGeom>
        </p:spPr>
        <p:txBody>
          <a:bodyPr lIns="65023" tIns="65023" rIns="65023" bIns="65023" anchor="ctr"/>
          <a:lstStyle>
            <a:lvl1pPr algn="ctr" defTabSz="1300480">
              <a:lnSpc>
                <a:spcPct val="100000"/>
              </a:lnSpc>
              <a:defRPr sz="6200" b="0" cap="none" spc="0">
                <a:solidFill>
                  <a:srgbClr val="354D79"/>
                </a:solidFill>
                <a:latin typeface="Arial"/>
                <a:ea typeface="Arial"/>
                <a:cs typeface="Arial"/>
                <a:sym typeface="Arial"/>
              </a:defRPr>
            </a:lvl1pPr>
          </a:lstStyle>
          <a:p>
            <a:pPr>
              <a:defRPr>
                <a:effectLst/>
              </a:defRPr>
            </a:pPr>
            <a:r>
              <a:t>Title Text</a:t>
            </a:r>
          </a:p>
        </p:txBody>
      </p:sp>
      <p:sp>
        <p:nvSpPr>
          <p:cNvPr id="131" name="Shape 131"/>
          <p:cNvSpPr>
            <a:spLocks noGrp="1"/>
          </p:cNvSpPr>
          <p:nvPr>
            <p:ph type="body" idx="1"/>
          </p:nvPr>
        </p:nvSpPr>
        <p:spPr>
          <a:xfrm>
            <a:off x="650239" y="2275839"/>
            <a:ext cx="11704322" cy="6436927"/>
          </a:xfrm>
          <a:prstGeom prst="rect">
            <a:avLst/>
          </a:prstGeom>
        </p:spPr>
        <p:txBody>
          <a:bodyPr lIns="65023" tIns="65023" rIns="65023" bIns="65023" anchor="t"/>
          <a:lstStyle>
            <a:lvl1pPr marL="471487" indent="-471487" defTabSz="1300480">
              <a:spcBef>
                <a:spcPts val="1000"/>
              </a:spcBef>
              <a:buSzPct val="100000"/>
              <a:defRPr sz="4400">
                <a:solidFill>
                  <a:srgbClr val="354D79"/>
                </a:solidFill>
                <a:latin typeface="Arial"/>
                <a:ea typeface="Arial"/>
                <a:cs typeface="Arial"/>
                <a:sym typeface="Arial"/>
              </a:defRPr>
            </a:lvl1pPr>
            <a:lvl2pPr marL="906235" indent="-449035" defTabSz="1300480">
              <a:spcBef>
                <a:spcPts val="1000"/>
              </a:spcBef>
              <a:buSzPct val="100000"/>
              <a:buChar char="–"/>
              <a:defRPr sz="4400">
                <a:solidFill>
                  <a:srgbClr val="354D79"/>
                </a:solidFill>
                <a:latin typeface="Arial"/>
                <a:ea typeface="Arial"/>
                <a:cs typeface="Arial"/>
                <a:sym typeface="Arial"/>
              </a:defRPr>
            </a:lvl2pPr>
            <a:lvl3pPr indent="-419100" defTabSz="1300480">
              <a:spcBef>
                <a:spcPts val="1000"/>
              </a:spcBef>
              <a:buSzPct val="100000"/>
              <a:defRPr sz="4400">
                <a:solidFill>
                  <a:srgbClr val="354D79"/>
                </a:solidFill>
                <a:latin typeface="Arial"/>
                <a:ea typeface="Arial"/>
                <a:cs typeface="Arial"/>
                <a:sym typeface="Arial"/>
              </a:defRPr>
            </a:lvl3pPr>
            <a:lvl4pPr marL="1874520" indent="-502920" defTabSz="1300480">
              <a:spcBef>
                <a:spcPts val="1000"/>
              </a:spcBef>
              <a:buSzPct val="100000"/>
              <a:buChar char="–"/>
              <a:defRPr sz="4400">
                <a:solidFill>
                  <a:srgbClr val="354D79"/>
                </a:solidFill>
                <a:latin typeface="Arial"/>
                <a:ea typeface="Arial"/>
                <a:cs typeface="Arial"/>
                <a:sym typeface="Arial"/>
              </a:defRPr>
            </a:lvl4pPr>
            <a:lvl5pPr marL="2331720" indent="-502920" defTabSz="1300480">
              <a:spcBef>
                <a:spcPts val="1000"/>
              </a:spcBef>
              <a:buSzPct val="100000"/>
              <a:buChar char="»"/>
              <a:defRPr sz="4400">
                <a:solidFill>
                  <a:srgbClr val="354D79"/>
                </a:solidFill>
                <a:latin typeface="Arial"/>
                <a:ea typeface="Arial"/>
                <a:cs typeface="Arial"/>
                <a:sym typeface="Arial"/>
              </a:defRPr>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132" name="Shape 132"/>
          <p:cNvSpPr>
            <a:spLocks noGrp="1"/>
          </p:cNvSpPr>
          <p:nvPr>
            <p:ph type="sldNum" sz="quarter" idx="2"/>
          </p:nvPr>
        </p:nvSpPr>
        <p:spPr>
          <a:xfrm>
            <a:off x="6285653" y="8779792"/>
            <a:ext cx="3034455" cy="520701"/>
          </a:xfrm>
          <a:prstGeom prst="rect">
            <a:avLst/>
          </a:prstGeom>
        </p:spPr>
        <p:txBody>
          <a:bodyPr lIns="65023" tIns="65023" rIns="65023" bIns="65023" anchor="ctr"/>
          <a:lstStyle>
            <a:lvl1pPr algn="r" defTabSz="1300480">
              <a:defRPr sz="1600" b="0" cap="none">
                <a:solidFill>
                  <a:srgbClr val="000000"/>
                </a:solidFill>
                <a:latin typeface="Arial"/>
                <a:ea typeface="Arial"/>
                <a:cs typeface="Arial"/>
                <a:sym typeface="Arial"/>
              </a:defRPr>
            </a:lvl1pPr>
          </a:lstStyle>
          <a:p>
            <a:pPr>
              <a:defRPr>
                <a:effectLst/>
              </a:defRPr>
            </a:pPr>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pic>
        <p:nvPicPr>
          <p:cNvPr id="139" name="image1.jpeg" descr="commonwealth-theme-content-slide"/>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40" name="Shape 140"/>
          <p:cNvSpPr>
            <a:spLocks noGrp="1"/>
          </p:cNvSpPr>
          <p:nvPr>
            <p:ph type="title"/>
          </p:nvPr>
        </p:nvSpPr>
        <p:spPr>
          <a:xfrm>
            <a:off x="650239" y="390596"/>
            <a:ext cx="11704322" cy="1625601"/>
          </a:xfrm>
          <a:prstGeom prst="rect">
            <a:avLst/>
          </a:prstGeom>
        </p:spPr>
        <p:txBody>
          <a:bodyPr lIns="65023" tIns="65023" rIns="65023" bIns="65023" anchor="ctr"/>
          <a:lstStyle>
            <a:lvl1pPr algn="ctr" defTabSz="1300480">
              <a:lnSpc>
                <a:spcPct val="100000"/>
              </a:lnSpc>
              <a:defRPr sz="6200" b="0" cap="none" spc="0">
                <a:solidFill>
                  <a:srgbClr val="354D79"/>
                </a:solidFill>
                <a:latin typeface="Arial"/>
                <a:ea typeface="Arial"/>
                <a:cs typeface="Arial"/>
                <a:sym typeface="Arial"/>
              </a:defRPr>
            </a:lvl1pPr>
          </a:lstStyle>
          <a:p>
            <a:pPr>
              <a:defRPr>
                <a:effectLst/>
              </a:defRPr>
            </a:pPr>
            <a:r>
              <a:t>Title Text</a:t>
            </a:r>
          </a:p>
        </p:txBody>
      </p:sp>
      <p:sp>
        <p:nvSpPr>
          <p:cNvPr id="141" name="Shape 141"/>
          <p:cNvSpPr>
            <a:spLocks noGrp="1"/>
          </p:cNvSpPr>
          <p:nvPr>
            <p:ph type="sldNum" sz="quarter" idx="2"/>
          </p:nvPr>
        </p:nvSpPr>
        <p:spPr>
          <a:xfrm>
            <a:off x="6285653" y="8779792"/>
            <a:ext cx="3034455" cy="520701"/>
          </a:xfrm>
          <a:prstGeom prst="rect">
            <a:avLst/>
          </a:prstGeom>
        </p:spPr>
        <p:txBody>
          <a:bodyPr lIns="65023" tIns="65023" rIns="65023" bIns="65023" anchor="ctr"/>
          <a:lstStyle>
            <a:lvl1pPr algn="r" defTabSz="1300480">
              <a:defRPr sz="1600" b="0" cap="none">
                <a:solidFill>
                  <a:srgbClr val="000000"/>
                </a:solidFill>
                <a:latin typeface="Arial"/>
                <a:ea typeface="Arial"/>
                <a:cs typeface="Arial"/>
                <a:sym typeface="Arial"/>
              </a:defRPr>
            </a:lvl1pPr>
          </a:lstStyle>
          <a:p>
            <a:pPr>
              <a:defRPr>
                <a:effectLst/>
              </a:defRPr>
            </a:pPr>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pic>
        <p:nvPicPr>
          <p:cNvPr id="148" name="image1.jpeg" descr="commonwealth-theme-content-slide"/>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49" name="Shape 149"/>
          <p:cNvSpPr>
            <a:spLocks noGrp="1"/>
          </p:cNvSpPr>
          <p:nvPr>
            <p:ph type="sldNum" sz="quarter" idx="2"/>
          </p:nvPr>
        </p:nvSpPr>
        <p:spPr>
          <a:xfrm>
            <a:off x="6285653" y="8779792"/>
            <a:ext cx="3034455" cy="520701"/>
          </a:xfrm>
          <a:prstGeom prst="rect">
            <a:avLst/>
          </a:prstGeom>
        </p:spPr>
        <p:txBody>
          <a:bodyPr lIns="65023" tIns="65023" rIns="65023" bIns="65023" anchor="ctr"/>
          <a:lstStyle>
            <a:lvl1pPr algn="r" defTabSz="1300480">
              <a:defRPr sz="1600" b="0" cap="none">
                <a:solidFill>
                  <a:srgbClr val="000000"/>
                </a:solidFill>
                <a:latin typeface="Arial"/>
                <a:ea typeface="Arial"/>
                <a:cs typeface="Arial"/>
                <a:sym typeface="Arial"/>
              </a:defRPr>
            </a:lvl1p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rcRect/>
          <a:stretch>
            <a:fillRect/>
          </a:stretch>
        </a:blipFill>
        <a:effectLst/>
      </p:bgPr>
    </p:bg>
    <p:spTree>
      <p:nvGrpSpPr>
        <p:cNvPr id="1" name=""/>
        <p:cNvGrpSpPr/>
        <p:nvPr/>
      </p:nvGrpSpPr>
      <p:grpSpPr>
        <a:xfrm>
          <a:off x="0" y="0"/>
          <a:ext cx="0" cy="0"/>
          <a:chOff x="0" y="0"/>
          <a:chExt cx="0" cy="0"/>
        </a:xfrm>
      </p:grpSpPr>
      <p:pic>
        <p:nvPicPr>
          <p:cNvPr id="2" name="chalk_line_10x7.png"/>
          <p:cNvPicPr>
            <a:picLocks/>
          </p:cNvPicPr>
          <p:nvPr/>
        </p:nvPicPr>
        <p:blipFill>
          <a:blip r:embed="rId19">
            <a:alphaModFix amt="45000"/>
            <a:extLst/>
          </a:blip>
          <a:stretch>
            <a:fillRect/>
          </a:stretch>
        </p:blipFill>
        <p:spPr>
          <a:xfrm>
            <a:off x="393700" y="355600"/>
            <a:ext cx="12217400" cy="8775700"/>
          </a:xfrm>
          <a:prstGeom prst="rect">
            <a:avLst/>
          </a:prstGeom>
          <a:ln w="12700">
            <a:miter lim="400000"/>
          </a:ln>
        </p:spPr>
      </p:pic>
      <p:sp>
        <p:nvSpPr>
          <p:cNvPr id="3" name="Shape 3"/>
          <p:cNvSpPr>
            <a:spLocks noGrp="1"/>
          </p:cNvSpPr>
          <p:nvPr>
            <p:ph type="title"/>
          </p:nvPr>
        </p:nvSpPr>
        <p:spPr>
          <a:xfrm>
            <a:off x="901700" y="635000"/>
            <a:ext cx="11201400" cy="1714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4" name="Shape 4"/>
          <p:cNvSpPr>
            <a:spLocks noGrp="1"/>
          </p:cNvSpPr>
          <p:nvPr>
            <p:ph type="body" idx="1"/>
          </p:nvPr>
        </p:nvSpPr>
        <p:spPr>
          <a:xfrm>
            <a:off x="901700" y="2603500"/>
            <a:ext cx="11201400" cy="596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5" name="Shape 5"/>
          <p:cNvSpPr>
            <a:spLocks noGrp="1"/>
          </p:cNvSpPr>
          <p:nvPr>
            <p:ph type="sldNum" sz="quarter" idx="2"/>
          </p:nvPr>
        </p:nvSpPr>
        <p:spPr>
          <a:xfrm>
            <a:off x="6299199" y="9258300"/>
            <a:ext cx="409652" cy="419100"/>
          </a:xfrm>
          <a:prstGeom prst="rect">
            <a:avLst/>
          </a:prstGeom>
          <a:ln w="12700">
            <a:miter lim="400000"/>
          </a:ln>
        </p:spPr>
        <p:txBody>
          <a:bodyPr wrap="none" lIns="50800" tIns="50800" rIns="50800" bIns="50800">
            <a:spAutoFit/>
          </a:bodyPr>
          <a:lstStyle>
            <a:lvl1pPr>
              <a:defRPr sz="1800" b="1" i="0" cap="all">
                <a:latin typeface="+mj-lt"/>
                <a:ea typeface="+mj-ea"/>
                <a:cs typeface="+mj-cs"/>
                <a:sym typeface="Avenir Nex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1pPr>
      <a:lvl2pPr marL="0" marR="0" indent="2286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2pPr>
      <a:lvl3pPr marL="0" marR="0" indent="4572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3pPr>
      <a:lvl4pPr marL="0" marR="0" indent="6858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4pPr>
      <a:lvl5pPr marL="0" marR="0" indent="9144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5pPr>
      <a:lvl6pPr marL="0" marR="0" indent="11430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6pPr>
      <a:lvl7pPr marL="0" marR="0" indent="13716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7pPr>
      <a:lvl8pPr marL="0" marR="0" indent="16002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8pPr>
      <a:lvl9pPr marL="0" marR="0" indent="1828800" algn="l" defTabSz="584200" rtl="0" latinLnBrk="0">
        <a:lnSpc>
          <a:spcPct val="80000"/>
        </a:lnSpc>
        <a:spcBef>
          <a:spcPts val="0"/>
        </a:spcBef>
        <a:spcAft>
          <a:spcPts val="0"/>
        </a:spcAft>
        <a:buClrTx/>
        <a:buSzTx/>
        <a:buFontTx/>
        <a:buNone/>
        <a:tabLst/>
        <a:defRPr sz="4800" b="1" i="0" u="none" strike="noStrike" cap="all" spc="384" baseline="0">
          <a:ln>
            <a:noFill/>
          </a:ln>
          <a:solidFill>
            <a:srgbClr val="3E3B39"/>
          </a:solidFill>
          <a:effectLst>
            <a:outerShdw blurRad="25400" dist="25400" dir="5520000" rotWithShape="0">
              <a:srgbClr val="FFFFFF">
                <a:alpha val="72000"/>
              </a:srgbClr>
            </a:outerShdw>
          </a:effectLst>
          <a:uFillTx/>
          <a:latin typeface="+mj-lt"/>
          <a:ea typeface="+mj-ea"/>
          <a:cs typeface="+mj-cs"/>
          <a:sym typeface="Avenir Next"/>
        </a:defRPr>
      </a:lvl9pPr>
    </p:titleStyle>
    <p:bodyStyle>
      <a:lvl1pPr marL="4445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1pPr>
      <a:lvl2pPr marL="8890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2pPr>
      <a:lvl3pPr marL="13335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3pPr>
      <a:lvl4pPr marL="17780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4pPr>
      <a:lvl5pPr marL="22225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5pPr>
      <a:lvl6pPr marL="26670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6pPr>
      <a:lvl7pPr marL="31115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7pPr>
      <a:lvl8pPr marL="35560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8pPr>
      <a:lvl9pPr marL="4000500" marR="0" indent="-444500" algn="l" defTabSz="584200" rtl="0" latinLnBrk="0">
        <a:lnSpc>
          <a:spcPct val="100000"/>
        </a:lnSpc>
        <a:spcBef>
          <a:spcPts val="3200"/>
        </a:spcBef>
        <a:spcAft>
          <a:spcPts val="0"/>
        </a:spcAft>
        <a:buClrTx/>
        <a:buSzPct val="75000"/>
        <a:buFontTx/>
        <a:buChar char="•"/>
        <a:tabLst/>
        <a:defRPr sz="3600" b="0" i="0" u="none" strike="noStrike" cap="none" spc="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lvl9pPr>
    </p:bodyStyle>
    <p:otherStyle>
      <a:lvl1pPr marL="0" marR="0" indent="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1pPr>
      <a:lvl2pPr marL="0" marR="0" indent="2286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2pPr>
      <a:lvl3pPr marL="0" marR="0" indent="4572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3pPr>
      <a:lvl4pPr marL="0" marR="0" indent="6858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4pPr>
      <a:lvl5pPr marL="0" marR="0" indent="9144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5pPr>
      <a:lvl6pPr marL="0" marR="0" indent="11430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6pPr>
      <a:lvl7pPr marL="0" marR="0" indent="13716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7pPr>
      <a:lvl8pPr marL="0" marR="0" indent="16002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8pPr>
      <a:lvl9pPr marL="0" marR="0" indent="1828800" algn="ctr" defTabSz="584200" rtl="0" latinLnBrk="0">
        <a:lnSpc>
          <a:spcPct val="100000"/>
        </a:lnSpc>
        <a:spcBef>
          <a:spcPts val="0"/>
        </a:spcBef>
        <a:spcAft>
          <a:spcPts val="0"/>
        </a:spcAft>
        <a:buClrTx/>
        <a:buSzTx/>
        <a:buFontTx/>
        <a:buNone/>
        <a:tabLst/>
        <a:defRPr sz="1800" b="1" i="0" u="none" strike="noStrike" cap="all" spc="0" baseline="0">
          <a:ln>
            <a:noFill/>
          </a:ln>
          <a:solidFill>
            <a:schemeClr val="tx1"/>
          </a:solidFill>
          <a:effectLst>
            <a:outerShdw blurRad="25400" dist="25400" dir="5520000" rotWithShape="0">
              <a:srgbClr val="FFFFFF">
                <a:alpha val="71999"/>
              </a:srgbClr>
            </a:outerShdw>
          </a:effectLst>
          <a:uFillTx/>
          <a:latin typeface="+mn-lt"/>
          <a:ea typeface="+mn-ea"/>
          <a:cs typeface="+mn-cs"/>
          <a:sym typeface="Avenir Nex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ctrTitle"/>
          </p:nvPr>
        </p:nvSpPr>
        <p:spPr>
          <a:prstGeom prst="rect">
            <a:avLst/>
          </a:prstGeom>
        </p:spPr>
        <p:txBody>
          <a:bodyPr>
            <a:normAutofit fontScale="90000"/>
          </a:bodyPr>
          <a:lstStyle/>
          <a:p>
            <a:r>
              <a:rPr dirty="0"/>
              <a:t>Vision, public safety, and the </a:t>
            </a:r>
            <a:r>
              <a:rPr dirty="0" smtClean="0"/>
              <a:t>DMV</a:t>
            </a:r>
            <a:r>
              <a:rPr lang="en-US" dirty="0" smtClean="0"/>
              <a:t/>
            </a:r>
            <a:br>
              <a:rPr lang="en-US" dirty="0" smtClean="0"/>
            </a:br>
            <a:endParaRPr dirty="0"/>
          </a:p>
        </p:txBody>
      </p:sp>
      <p:sp>
        <p:nvSpPr>
          <p:cNvPr id="159" name="Shape 159"/>
          <p:cNvSpPr>
            <a:spLocks noGrp="1"/>
          </p:cNvSpPr>
          <p:nvPr>
            <p:ph type="subTitle" sz="quarter" idx="1"/>
          </p:nvPr>
        </p:nvSpPr>
        <p:spPr>
          <a:prstGeom prst="rect">
            <a:avLst/>
          </a:prstGeom>
        </p:spPr>
        <p:txBody>
          <a:bodyPr>
            <a:normAutofit fontScale="92500" lnSpcReduction="10000"/>
          </a:bodyPr>
          <a:lstStyle/>
          <a:p>
            <a:r>
              <a:rPr dirty="0"/>
              <a:t>Edwin Wortham V, M.D</a:t>
            </a:r>
            <a:r>
              <a:rPr dirty="0" smtClean="0"/>
              <a:t>.</a:t>
            </a:r>
            <a:endParaRPr lang="en-US" dirty="0" smtClean="0"/>
          </a:p>
          <a:p>
            <a:endParaRPr dirty="0"/>
          </a:p>
          <a:p>
            <a:r>
              <a:rPr lang="en-US" dirty="0"/>
              <a:t>WVAEPS/PAO Scientific Conference</a:t>
            </a:r>
            <a:r>
              <a:rPr dirty="0" smtClean="0"/>
              <a:t> </a:t>
            </a:r>
            <a:endParaRPr lang="en-US" dirty="0" smtClean="0"/>
          </a:p>
          <a:p>
            <a:r>
              <a:rPr lang="en-US" dirty="0" smtClean="0"/>
              <a:t>April 28, 2017</a:t>
            </a:r>
            <a:endParaRPr dirty="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ture Placeholder 162"/>
          <p:cNvPicPr>
            <a:picLocks noGrp="1"/>
          </p:cNvPicPr>
          <p:nvPr>
            <p:ph type="pic" idx="13"/>
          </p:nvPr>
        </p:nvPicPr>
        <p:blipFill>
          <a:blip r:embed="rId3">
            <a:extLst/>
          </a:blip>
          <a:stretch>
            <a:fillRect/>
          </a:stretch>
        </p:blipFill>
        <p:spPr>
          <a:xfrm>
            <a:off x="6413500" y="1016000"/>
            <a:ext cx="5702300" cy="7734300"/>
          </a:xfrm>
          <a:prstGeom prst="rect">
            <a:avLst/>
          </a:prstGeom>
        </p:spPr>
      </p:pic>
      <p:sp>
        <p:nvSpPr>
          <p:cNvPr id="164" name="Shape 164"/>
          <p:cNvSpPr>
            <a:spLocks noGrp="1"/>
          </p:cNvSpPr>
          <p:nvPr>
            <p:ph type="title"/>
          </p:nvPr>
        </p:nvSpPr>
        <p:spPr>
          <a:prstGeom prst="rect">
            <a:avLst/>
          </a:prstGeom>
        </p:spPr>
        <p:txBody>
          <a:bodyPr/>
          <a:lstStyle/>
          <a:p>
            <a:r>
              <a:t>VMI </a:t>
            </a:r>
          </a:p>
        </p:txBody>
      </p:sp>
      <p:sp>
        <p:nvSpPr>
          <p:cNvPr id="165" name="Shape 165"/>
          <p:cNvSpPr>
            <a:spLocks noGrp="1"/>
          </p:cNvSpPr>
          <p:nvPr>
            <p:ph type="body" sz="quarter" idx="1"/>
          </p:nvPr>
        </p:nvSpPr>
        <p:spPr>
          <a:prstGeom prst="rect">
            <a:avLst/>
          </a:prstGeom>
        </p:spPr>
        <p:txBody>
          <a:bodyPr/>
          <a:lstStyle/>
          <a:p>
            <a:r>
              <a:t>S-2 captain, pole vaulter, cincinnatus award recipient, Rhodes scholar finalist, top gpa</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Placeholder 166"/>
          <p:cNvPicPr>
            <a:picLocks noGrp="1"/>
          </p:cNvPicPr>
          <p:nvPr>
            <p:ph type="pic" idx="13"/>
          </p:nvPr>
        </p:nvPicPr>
        <p:blipFill>
          <a:blip r:embed="rId3">
            <a:extLst/>
          </a:blip>
          <a:stretch>
            <a:fillRect/>
          </a:stretch>
        </p:blipFill>
        <p:spPr>
          <a:xfrm>
            <a:off x="355600" y="330200"/>
            <a:ext cx="12293600" cy="6248400"/>
          </a:xfrm>
          <a:prstGeom prst="rect">
            <a:avLst/>
          </a:prstGeom>
        </p:spPr>
      </p:pic>
      <p:sp>
        <p:nvSpPr>
          <p:cNvPr id="168" name="Shape 168"/>
          <p:cNvSpPr>
            <a:spLocks noGrp="1"/>
          </p:cNvSpPr>
          <p:nvPr>
            <p:ph type="title"/>
          </p:nvPr>
        </p:nvSpPr>
        <p:spPr>
          <a:prstGeom prst="rect">
            <a:avLst/>
          </a:prstGeom>
        </p:spPr>
        <p:txBody>
          <a:bodyPr/>
          <a:lstStyle>
            <a:lvl1pPr defTabSz="408940">
              <a:defRPr sz="3359" spc="268">
                <a:effectLst>
                  <a:outerShdw blurRad="17780" dist="17780" dir="5520000" rotWithShape="0">
                    <a:srgbClr val="FFFFFF">
                      <a:alpha val="72000"/>
                    </a:srgbClr>
                  </a:outerShdw>
                </a:effectLst>
              </a:defRPr>
            </a:lvl1pPr>
          </a:lstStyle>
          <a:p>
            <a:r>
              <a:rPr lang="en-US" dirty="0" smtClean="0"/>
              <a:t>Driver</a:t>
            </a:r>
            <a:endParaRPr dirty="0"/>
          </a:p>
        </p:txBody>
      </p:sp>
      <p:sp>
        <p:nvSpPr>
          <p:cNvPr id="169" name="Shape 169"/>
          <p:cNvSpPr>
            <a:spLocks noGrp="1"/>
          </p:cNvSpPr>
          <p:nvPr>
            <p:ph type="body" sz="quarter" idx="1"/>
          </p:nvPr>
        </p:nvSpPr>
        <p:spPr>
          <a:prstGeom prst="rect">
            <a:avLst/>
          </a:prstGeom>
        </p:spPr>
        <p:txBody>
          <a:bodyPr/>
          <a:lstStyle/>
          <a:p>
            <a:r>
              <a:rPr lang="en-US" smtClean="0"/>
              <a:t>Marginal vision but determined to drive</a:t>
            </a:r>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icture Placeholder 170"/>
          <p:cNvPicPr>
            <a:picLocks noGrp="1"/>
          </p:cNvPicPr>
          <p:nvPr>
            <p:ph type="pic" idx="13"/>
          </p:nvPr>
        </p:nvPicPr>
        <p:blipFill>
          <a:blip r:embed="rId3">
            <a:extLst/>
          </a:blip>
          <a:stretch>
            <a:fillRect/>
          </a:stretch>
        </p:blipFill>
        <p:spPr>
          <a:xfrm>
            <a:off x="355600" y="330200"/>
            <a:ext cx="12293600" cy="6248400"/>
          </a:xfrm>
          <a:prstGeom prst="rect">
            <a:avLst/>
          </a:prstGeom>
        </p:spPr>
      </p:pic>
      <p:sp>
        <p:nvSpPr>
          <p:cNvPr id="172" name="Shape 172"/>
          <p:cNvSpPr>
            <a:spLocks noGrp="1"/>
          </p:cNvSpPr>
          <p:nvPr>
            <p:ph type="title"/>
          </p:nvPr>
        </p:nvSpPr>
        <p:spPr>
          <a:prstGeom prst="rect">
            <a:avLst/>
          </a:prstGeom>
        </p:spPr>
        <p:txBody>
          <a:bodyPr/>
          <a:lstStyle>
            <a:lvl1pPr defTabSz="332993">
              <a:defRPr sz="2736" spc="218">
                <a:effectLst>
                  <a:outerShdw blurRad="14478" dist="14478" dir="5520000" rotWithShape="0">
                    <a:srgbClr val="FFFFFF">
                      <a:alpha val="72000"/>
                    </a:srgbClr>
                  </a:outerShdw>
                </a:effectLst>
              </a:defRPr>
            </a:lvl1pPr>
          </a:lstStyle>
          <a:p>
            <a:r>
              <a:t>September 5, 2015</a:t>
            </a:r>
          </a:p>
        </p:txBody>
      </p:sp>
      <p:sp>
        <p:nvSpPr>
          <p:cNvPr id="173" name="Shape 173"/>
          <p:cNvSpPr>
            <a:spLocks noGrp="1"/>
          </p:cNvSpPr>
          <p:nvPr>
            <p:ph type="body" sz="quarter" idx="1"/>
          </p:nvPr>
        </p:nvSpPr>
        <p:spPr>
          <a:prstGeom prst="rect">
            <a:avLst/>
          </a:prstGeom>
        </p:spPr>
        <p:txBody>
          <a:bodyPr>
            <a:normAutofit fontScale="92500" lnSpcReduction="10000"/>
          </a:bodyPr>
          <a:lstStyle>
            <a:lvl1pPr defTabSz="572516">
              <a:defRPr sz="3528" spc="282">
                <a:effectLst>
                  <a:outerShdw blurRad="24892" dist="24892" dir="5520000" rotWithShape="0">
                    <a:srgbClr val="FFFFFF">
                      <a:alpha val="71999"/>
                    </a:srgbClr>
                  </a:outerShdw>
                </a:effectLst>
              </a:defRPr>
            </a:lvl1pPr>
          </a:lstStyle>
          <a:p>
            <a:r>
              <a:rPr dirty="0"/>
              <a:t>Cycling while training for a marathon...on a country </a:t>
            </a:r>
            <a:r>
              <a:rPr dirty="0" smtClean="0"/>
              <a:t>road</a:t>
            </a:r>
            <a:r>
              <a:rPr lang="is-IS" dirty="0" smtClean="0"/>
              <a:t>…</a:t>
            </a:r>
            <a:r>
              <a:rPr lang="en-US" dirty="0" smtClean="0"/>
              <a:t>an unintended meeting</a:t>
            </a:r>
            <a:endParaRPr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image2.jpeg" descr="commonwealth-theme-title-slide"/>
          <p:cNvPicPr>
            <a:picLocks noChangeAspect="1"/>
          </p:cNvPicPr>
          <p:nvPr/>
        </p:nvPicPr>
        <p:blipFill>
          <a:blip r:embed="rId3">
            <a:extLst/>
          </a:blip>
          <a:stretch>
            <a:fillRect/>
          </a:stretch>
        </p:blipFill>
        <p:spPr>
          <a:xfrm>
            <a:off x="-1" y="-1"/>
            <a:ext cx="13004801" cy="9753601"/>
          </a:xfrm>
          <a:prstGeom prst="rect">
            <a:avLst/>
          </a:prstGeom>
          <a:ln w="12700">
            <a:miter lim="400000"/>
          </a:ln>
        </p:spPr>
      </p:pic>
      <p:sp>
        <p:nvSpPr>
          <p:cNvPr id="176" name="Shape 176"/>
          <p:cNvSpPr>
            <a:spLocks noGrp="1"/>
          </p:cNvSpPr>
          <p:nvPr>
            <p:ph type="title"/>
          </p:nvPr>
        </p:nvSpPr>
        <p:spPr>
          <a:xfrm>
            <a:off x="2059093" y="1079217"/>
            <a:ext cx="9970348" cy="4014330"/>
          </a:xfrm>
          <a:prstGeom prst="rect">
            <a:avLst/>
          </a:prstGeom>
        </p:spPr>
        <p:txBody>
          <a:bodyPr/>
          <a:lstStyle/>
          <a:p>
            <a:pPr>
              <a:defRPr>
                <a:effectLst/>
              </a:defRPr>
            </a:pPr>
            <a:r>
              <a:t>Vision Standards for the Virginia Driver </a:t>
            </a:r>
          </a:p>
        </p:txBody>
      </p:sp>
      <p:sp>
        <p:nvSpPr>
          <p:cNvPr id="177" name="Shape 177"/>
          <p:cNvSpPr>
            <a:spLocks noGrp="1"/>
          </p:cNvSpPr>
          <p:nvPr>
            <p:ph type="body" sz="quarter" idx="1"/>
          </p:nvPr>
        </p:nvSpPr>
        <p:spPr>
          <a:xfrm>
            <a:off x="1950719" y="6827519"/>
            <a:ext cx="9103361" cy="1625601"/>
          </a:xfrm>
          <a:prstGeom prst="rect">
            <a:avLst/>
          </a:prstGeom>
        </p:spPr>
        <p:txBody>
          <a:bodyPr/>
          <a:lstStyle>
            <a:lvl1pPr>
              <a:spcBef>
                <a:spcPts val="800"/>
              </a:spcBef>
              <a:defRPr sz="3400"/>
            </a:lvl1pPr>
          </a:lstStyle>
          <a:p>
            <a:pPr>
              <a:defRPr>
                <a:effectLst/>
              </a:defRPr>
            </a:pPr>
            <a:r>
              <a:t> </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defRPr sz="5000"/>
            </a:lvl1pPr>
          </a:lstStyle>
          <a:p>
            <a:pPr>
              <a:defRPr>
                <a:effectLst/>
              </a:defRPr>
            </a:pPr>
            <a:r>
              <a:t> Vision Standards: The Regular Driver</a:t>
            </a:r>
          </a:p>
        </p:txBody>
      </p:sp>
      <p:sp>
        <p:nvSpPr>
          <p:cNvPr id="190" name="Shape 190"/>
          <p:cNvSpPr>
            <a:spLocks noGrp="1"/>
          </p:cNvSpPr>
          <p:nvPr>
            <p:ph type="body" idx="1"/>
          </p:nvPr>
        </p:nvSpPr>
        <p:spPr>
          <a:xfrm>
            <a:off x="650239" y="2275840"/>
            <a:ext cx="11704322" cy="6436926"/>
          </a:xfrm>
          <a:prstGeom prst="rect">
            <a:avLst/>
          </a:prstGeom>
        </p:spPr>
        <p:txBody>
          <a:bodyPr/>
          <a:lstStyle/>
          <a:p>
            <a:pPr marL="485775" indent="-485775">
              <a:spcBef>
                <a:spcPts val="800"/>
              </a:spcBef>
              <a:defRPr sz="3400">
                <a:effectLst/>
              </a:defRPr>
            </a:pPr>
            <a:r>
              <a:rPr dirty="0"/>
              <a:t> The vision code is 46.2 – 311</a:t>
            </a:r>
          </a:p>
          <a:p>
            <a:pPr marL="485775" indent="-485775">
              <a:spcBef>
                <a:spcPts val="800"/>
              </a:spcBef>
              <a:defRPr sz="3400">
                <a:effectLst/>
              </a:defRPr>
            </a:pPr>
            <a:r>
              <a:rPr dirty="0"/>
              <a:t>20/40 or better corrected or uncorrected in one or both eyes</a:t>
            </a:r>
          </a:p>
          <a:p>
            <a:pPr marL="485775" indent="-485775">
              <a:spcBef>
                <a:spcPts val="800"/>
              </a:spcBef>
              <a:defRPr sz="3400">
                <a:effectLst/>
              </a:defRPr>
            </a:pPr>
            <a:r>
              <a:rPr dirty="0"/>
              <a:t>Horizontal visual field of at least </a:t>
            </a:r>
            <a:r>
              <a:rPr dirty="0" smtClean="0"/>
              <a:t>100</a:t>
            </a:r>
            <a:r>
              <a:rPr lang="en-US" dirty="0" smtClean="0"/>
              <a:t> (now 110)</a:t>
            </a:r>
            <a:r>
              <a:rPr dirty="0" smtClean="0"/>
              <a:t> </a:t>
            </a:r>
            <a:r>
              <a:rPr dirty="0"/>
              <a:t>degrees in one or both eyes</a:t>
            </a:r>
          </a:p>
          <a:p>
            <a:pPr marL="485775" indent="-485775">
              <a:spcBef>
                <a:spcPts val="800"/>
              </a:spcBef>
              <a:defRPr sz="3400">
                <a:effectLst/>
              </a:defRPr>
            </a:pPr>
            <a:r>
              <a:rPr dirty="0"/>
              <a:t>If one eye has an acuity worse than 20/200 then the field of vision is only considered for the eye meeting acuity standards</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lstStyle>
            <a:lvl1pPr>
              <a:defRPr sz="5000"/>
            </a:lvl1pPr>
          </a:lstStyle>
          <a:p>
            <a:pPr>
              <a:defRPr>
                <a:effectLst/>
              </a:defRPr>
            </a:pPr>
            <a:r>
              <a:t>Vision Standards: The Regular Driver</a:t>
            </a:r>
          </a:p>
        </p:txBody>
      </p:sp>
      <p:sp>
        <p:nvSpPr>
          <p:cNvPr id="193" name="Shape 193"/>
          <p:cNvSpPr>
            <a:spLocks noGrp="1"/>
          </p:cNvSpPr>
          <p:nvPr>
            <p:ph type="body" idx="1"/>
          </p:nvPr>
        </p:nvSpPr>
        <p:spPr>
          <a:xfrm>
            <a:off x="650239" y="2817706"/>
            <a:ext cx="11704322" cy="5895060"/>
          </a:xfrm>
          <a:prstGeom prst="rect">
            <a:avLst/>
          </a:prstGeom>
        </p:spPr>
        <p:txBody>
          <a:bodyPr/>
          <a:lstStyle/>
          <a:p>
            <a:pPr marL="485775" indent="-485775">
              <a:spcBef>
                <a:spcPts val="800"/>
              </a:spcBef>
              <a:defRPr sz="3400">
                <a:effectLst/>
              </a:defRPr>
            </a:pPr>
            <a:r>
              <a:t>A </a:t>
            </a:r>
            <a:r>
              <a:rPr u="sng"/>
              <a:t>restricted license</a:t>
            </a:r>
            <a:r>
              <a:t> may be issued to an individual with an acuity of 20/70 corrected or uncorrected in one or both eyes  </a:t>
            </a:r>
          </a:p>
          <a:p>
            <a:pPr marL="485775" indent="-485775">
              <a:spcBef>
                <a:spcPts val="800"/>
              </a:spcBef>
              <a:defRPr sz="3400">
                <a:effectLst/>
              </a:defRPr>
            </a:pPr>
            <a:r>
              <a:t>A visual field of 70 degrees or better is required for this restriction</a:t>
            </a:r>
          </a:p>
          <a:p>
            <a:pPr marL="485775" indent="-485775">
              <a:spcBef>
                <a:spcPts val="800"/>
              </a:spcBef>
              <a:defRPr sz="3400">
                <a:effectLst/>
              </a:defRPr>
            </a:pPr>
            <a:r>
              <a:t>Daylight only – ½ hour after sunrise and ½ hour before sunset </a:t>
            </a:r>
          </a:p>
          <a:p>
            <a:pPr marL="485775" indent="-485775">
              <a:spcBef>
                <a:spcPts val="800"/>
              </a:spcBef>
              <a:defRPr sz="3400">
                <a:effectLst/>
              </a:defRPr>
            </a:pPr>
            <a:r>
              <a:t>The field of vision must be at least 40 temporally and 30 degrees nasally in the eye meeting the 20/70 standard</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title"/>
          </p:nvPr>
        </p:nvSpPr>
        <p:spPr>
          <a:xfrm>
            <a:off x="650239" y="758613"/>
            <a:ext cx="11704322" cy="1625601"/>
          </a:xfrm>
          <a:prstGeom prst="rect">
            <a:avLst/>
          </a:prstGeom>
        </p:spPr>
        <p:txBody>
          <a:bodyPr/>
          <a:lstStyle/>
          <a:p>
            <a:pPr defTabSz="1235455">
              <a:defRPr sz="4750">
                <a:effectLst/>
              </a:defRPr>
            </a:pPr>
            <a:r>
              <a:t>Understanding the Public Health Challenge</a:t>
            </a:r>
            <a:br/>
            <a:endParaRPr/>
          </a:p>
        </p:txBody>
      </p:sp>
      <p:sp>
        <p:nvSpPr>
          <p:cNvPr id="180" name="Shape 180"/>
          <p:cNvSpPr>
            <a:spLocks noGrp="1"/>
          </p:cNvSpPr>
          <p:nvPr>
            <p:ph type="body" idx="1"/>
          </p:nvPr>
        </p:nvSpPr>
        <p:spPr>
          <a:xfrm>
            <a:off x="650239" y="2275841"/>
            <a:ext cx="11704322" cy="5743787"/>
          </a:xfrm>
          <a:prstGeom prst="rect">
            <a:avLst/>
          </a:prstGeom>
        </p:spPr>
        <p:txBody>
          <a:bodyPr/>
          <a:lstStyle/>
          <a:p>
            <a:pPr marL="0" indent="0">
              <a:buSzTx/>
              <a:buNone/>
              <a:defRPr sz="2400">
                <a:effectLst/>
              </a:defRPr>
            </a:pPr>
            <a:endParaRPr/>
          </a:p>
          <a:p>
            <a:pPr marL="457200" indent="-457200">
              <a:spcBef>
                <a:spcPts val="600"/>
              </a:spcBef>
              <a:defRPr sz="2400">
                <a:effectLst/>
              </a:defRPr>
            </a:pPr>
            <a:r>
              <a:t> </a:t>
            </a:r>
            <a:r>
              <a:rPr sz="2800"/>
              <a:t>We all lose functional abilities needed to drive safely – vision, mental sharpness, physical strength and flexibility – as we age, but at dramatically different rates; some individuals in their 70’s and 80’s are as fit as others in their 50’s and 60’s.</a:t>
            </a:r>
          </a:p>
          <a:p>
            <a:pPr marL="480059" indent="-480059">
              <a:spcBef>
                <a:spcPts val="600"/>
              </a:spcBef>
              <a:defRPr sz="2800">
                <a:effectLst/>
              </a:defRPr>
            </a:pPr>
            <a:r>
              <a:t>NHTSA estimates that on average a person is unable to drive for 8 years at the end of their lifespan.</a:t>
            </a:r>
          </a:p>
          <a:p>
            <a:pPr marL="480059" indent="-480059">
              <a:spcBef>
                <a:spcPts val="600"/>
              </a:spcBef>
              <a:defRPr sz="2800">
                <a:effectLst/>
              </a:defRPr>
            </a:pPr>
            <a:r>
              <a:t> DMV is mandated to ensure that those licensed in Virginia are medically fit to drive.</a:t>
            </a:r>
          </a:p>
          <a:p>
            <a:pPr marL="480059" indent="-480059">
              <a:spcBef>
                <a:spcPts val="600"/>
              </a:spcBef>
              <a:defRPr sz="2800">
                <a:effectLst/>
              </a:defRPr>
            </a:pPr>
            <a:r>
              <a:t> Chronic and acute conditions are handled differently</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p:cNvSpPr>
          <p:nvPr>
            <p:ph type="ctrTitle"/>
          </p:nvPr>
        </p:nvSpPr>
        <p:spPr>
          <a:xfrm>
            <a:off x="671597" y="2416412"/>
            <a:ext cx="11201401" cy="1714501"/>
          </a:xfrm>
          <a:prstGeom prst="rect">
            <a:avLst/>
          </a:prstGeom>
        </p:spPr>
        <p:txBody>
          <a:bodyPr/>
          <a:lstStyle>
            <a:lvl1pPr defTabSz="443484">
              <a:lnSpc>
                <a:spcPct val="100000"/>
              </a:lnSpc>
              <a:defRPr sz="3880" b="0" cap="none" spc="0">
                <a:solidFill>
                  <a:srgbClr val="000000"/>
                </a:solidFill>
                <a:latin typeface="Helvetica"/>
                <a:ea typeface="Helvetica"/>
                <a:cs typeface="Helvetica"/>
                <a:sym typeface="Helvetica"/>
              </a:defRPr>
            </a:lvl1pPr>
          </a:lstStyle>
          <a:p>
            <a:pPr>
              <a:defRPr>
                <a:effectLst/>
              </a:defRPr>
            </a:pPr>
            <a:r>
              <a:t>Association between Glaucoma and At-fault Motor Vehicle Collision Involvement among Older Drivers</a:t>
            </a:r>
          </a:p>
        </p:txBody>
      </p:sp>
      <p:sp>
        <p:nvSpPr>
          <p:cNvPr id="221" name="Shape 221"/>
          <p:cNvSpPr>
            <a:spLocks noGrp="1"/>
          </p:cNvSpPr>
          <p:nvPr>
            <p:ph type="subTitle" sz="quarter" idx="1"/>
          </p:nvPr>
        </p:nvSpPr>
        <p:spPr>
          <a:xfrm>
            <a:off x="671597" y="5434828"/>
            <a:ext cx="11201401" cy="1536701"/>
          </a:xfrm>
          <a:prstGeom prst="rect">
            <a:avLst/>
          </a:prstGeom>
        </p:spPr>
        <p:txBody>
          <a:bodyPr/>
          <a:lstStyle>
            <a:lvl1pPr defTabSz="425195">
              <a:lnSpc>
                <a:spcPct val="100000"/>
              </a:lnSpc>
              <a:defRPr sz="3162" cap="none" spc="0">
                <a:solidFill>
                  <a:srgbClr val="000000"/>
                </a:solidFill>
                <a:latin typeface="Helvetica"/>
                <a:ea typeface="Helvetica"/>
                <a:cs typeface="Helvetica"/>
                <a:sym typeface="Helvetica"/>
              </a:defRPr>
            </a:lvl1pPr>
          </a:lstStyle>
          <a:p>
            <a:pPr>
              <a:defRPr>
                <a:effectLst/>
              </a:defRPr>
            </a:pPr>
            <a:r>
              <a:t>Kwon M, Huisingh C, Rhodes L, McGwin G, Wood J, Owsley C. Ophthalmology. 2016;123:109-116</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p:nvPr/>
        </p:nvSpPr>
        <p:spPr>
          <a:xfrm>
            <a:off x="-88900" y="8643811"/>
            <a:ext cx="215901" cy="660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 </a:t>
            </a:r>
          </a:p>
        </p:txBody>
      </p:sp>
      <p:pic>
        <p:nvPicPr>
          <p:cNvPr id="214" name="VF case redacted.pdf"/>
          <p:cNvPicPr>
            <a:picLocks noChangeAspect="1"/>
          </p:cNvPicPr>
          <p:nvPr/>
        </p:nvPicPr>
        <p:blipFill>
          <a:blip r:embed="rId3">
            <a:extLst/>
          </a:blip>
          <a:stretch>
            <a:fillRect/>
          </a:stretch>
        </p:blipFill>
        <p:spPr>
          <a:xfrm>
            <a:off x="3345305" y="-30681"/>
            <a:ext cx="6713035" cy="8687458"/>
          </a:xfrm>
          <a:prstGeom prst="rect">
            <a:avLst/>
          </a:prstGeom>
          <a:ln w="12700">
            <a:miter lim="400000"/>
          </a:ln>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B877A6D9-68C2-4BAD-9315-297F8C7DFFB5-L0-001.jpeg"/>
          <p:cNvPicPr>
            <a:picLocks noChangeAspect="1"/>
          </p:cNvPicPr>
          <p:nvPr/>
        </p:nvPicPr>
        <p:blipFill>
          <a:blip r:embed="rId3">
            <a:extLst/>
          </a:blip>
          <a:stretch>
            <a:fillRect/>
          </a:stretch>
        </p:blipFill>
        <p:spPr>
          <a:xfrm>
            <a:off x="3462299" y="21324"/>
            <a:ext cx="6667814" cy="8633767"/>
          </a:xfrm>
          <a:prstGeom prst="rect">
            <a:avLst/>
          </a:prstGeom>
          <a:ln w="12700">
            <a:miter lim="400000"/>
          </a:ln>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28ECE6E6-423A-41DC-8F96-BC69875463CC-L0-001.jpeg"/>
          <p:cNvPicPr>
            <a:picLocks noChangeAspect="1"/>
          </p:cNvPicPr>
          <p:nvPr/>
        </p:nvPicPr>
        <p:blipFill>
          <a:blip r:embed="rId3">
            <a:extLst/>
          </a:blip>
          <a:stretch>
            <a:fillRect/>
          </a:stretch>
        </p:blipFill>
        <p:spPr>
          <a:xfrm>
            <a:off x="3150722" y="0"/>
            <a:ext cx="6703356" cy="8679787"/>
          </a:xfrm>
          <a:prstGeom prst="rect">
            <a:avLst/>
          </a:prstGeom>
          <a:ln w="12700">
            <a:miter lim="400000"/>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a:blip r:embed="rId3"/>
          <a:srcRect l="4219" r="4219"/>
          <a:stretch>
            <a:fillRect/>
          </a:stretch>
        </p:blipFill>
        <p:spPr/>
      </p:pic>
    </p:spTree>
    <p:extLst>
      <p:ext uri="{BB962C8B-B14F-4D97-AF65-F5344CB8AC3E}">
        <p14:creationId xmlns:p14="http://schemas.microsoft.com/office/powerpoint/2010/main" val="24344886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lvl1pPr>
              <a:defRPr sz="5000"/>
            </a:lvl1pPr>
          </a:lstStyle>
          <a:p>
            <a:pPr>
              <a:defRPr>
                <a:effectLst/>
              </a:defRPr>
            </a:pPr>
            <a:r>
              <a:t>Chronic Health Conditions  </a:t>
            </a:r>
          </a:p>
        </p:txBody>
      </p:sp>
      <p:sp>
        <p:nvSpPr>
          <p:cNvPr id="183" name="Shape 183"/>
          <p:cNvSpPr>
            <a:spLocks noGrp="1"/>
          </p:cNvSpPr>
          <p:nvPr>
            <p:ph type="body" idx="1"/>
          </p:nvPr>
        </p:nvSpPr>
        <p:spPr>
          <a:xfrm>
            <a:off x="650239" y="2275840"/>
            <a:ext cx="11704322" cy="6436926"/>
          </a:xfrm>
          <a:prstGeom prst="rect">
            <a:avLst/>
          </a:prstGeom>
        </p:spPr>
        <p:txBody>
          <a:bodyPr/>
          <a:lstStyle/>
          <a:p>
            <a:pPr marL="485775" indent="-485775">
              <a:spcBef>
                <a:spcPts val="800"/>
              </a:spcBef>
              <a:buFont typeface="Arial"/>
              <a:defRPr sz="3400">
                <a:effectLst/>
              </a:defRPr>
            </a:pPr>
            <a:r>
              <a:t>DMV strives to identify individuals with chronic health conditions including progressive health conditions of the eye</a:t>
            </a:r>
          </a:p>
          <a:p>
            <a:pPr marL="485775" indent="-485775">
              <a:spcBef>
                <a:spcPts val="800"/>
              </a:spcBef>
              <a:buFont typeface="Arial"/>
              <a:defRPr sz="3400">
                <a:effectLst/>
              </a:defRPr>
            </a:pPr>
            <a:r>
              <a:t>DMV monitors individuals to determine at what point driving should be discontinued</a:t>
            </a:r>
          </a:p>
        </p:txBody>
      </p:sp>
      <p:sp>
        <p:nvSpPr>
          <p:cNvPr id="184" name="Shape 184"/>
          <p:cNvSpPr/>
          <p:nvPr/>
        </p:nvSpPr>
        <p:spPr>
          <a:xfrm>
            <a:off x="7477759" y="2817706"/>
            <a:ext cx="3251201" cy="831278"/>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i="0">
                <a:solidFill>
                  <a:srgbClr val="000000"/>
                </a:solidFill>
                <a:effectLst/>
                <a:latin typeface="Arial"/>
                <a:ea typeface="Arial"/>
                <a:cs typeface="Arial"/>
                <a:sym typeface="Arial"/>
              </a:defRPr>
            </a:pPr>
            <a:r>
              <a:t> </a:t>
            </a:r>
          </a:p>
          <a:p>
            <a:pPr algn="l" defTabSz="1300480">
              <a:defRPr sz="2400" i="0">
                <a:solidFill>
                  <a:srgbClr val="000000"/>
                </a:solidFill>
                <a:effectLst/>
                <a:latin typeface="Arial"/>
                <a:ea typeface="Arial"/>
                <a:cs typeface="Arial"/>
                <a:sym typeface="Arial"/>
              </a:defRPr>
            </a:pPr>
            <a:r>
              <a:t> </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6" name="Shape 186"/>
          <p:cNvSpPr>
            <a:spLocks noGrp="1"/>
          </p:cNvSpPr>
          <p:nvPr>
            <p:ph type="title"/>
          </p:nvPr>
        </p:nvSpPr>
        <p:spPr>
          <a:prstGeom prst="rect">
            <a:avLst/>
          </a:prstGeom>
        </p:spPr>
        <p:txBody>
          <a:bodyPr/>
          <a:lstStyle>
            <a:lvl1pPr>
              <a:defRPr sz="5000"/>
            </a:lvl1pPr>
          </a:lstStyle>
          <a:p>
            <a:pPr>
              <a:defRPr>
                <a:effectLst/>
              </a:defRPr>
            </a:pPr>
            <a:r>
              <a:t>Acute Medical Events</a:t>
            </a:r>
          </a:p>
        </p:txBody>
      </p:sp>
      <p:sp>
        <p:nvSpPr>
          <p:cNvPr id="187" name="Shape 187"/>
          <p:cNvSpPr>
            <a:spLocks noGrp="1"/>
          </p:cNvSpPr>
          <p:nvPr>
            <p:ph type="body" idx="1"/>
          </p:nvPr>
        </p:nvSpPr>
        <p:spPr>
          <a:xfrm>
            <a:off x="650239" y="1733973"/>
            <a:ext cx="11704322" cy="6978793"/>
          </a:xfrm>
          <a:prstGeom prst="rect">
            <a:avLst/>
          </a:prstGeom>
        </p:spPr>
        <p:txBody>
          <a:bodyPr/>
          <a:lstStyle/>
          <a:p>
            <a:pPr marL="0" indent="0">
              <a:buSzTx/>
              <a:buNone/>
              <a:defRPr>
                <a:effectLst/>
              </a:defRPr>
            </a:pPr>
            <a:endParaRPr/>
          </a:p>
          <a:p>
            <a:pPr marL="485775" indent="-485775">
              <a:spcBef>
                <a:spcPts val="800"/>
              </a:spcBef>
              <a:defRPr sz="3400">
                <a:effectLst/>
              </a:defRPr>
            </a:pPr>
            <a:r>
              <a:t>Acute medical events happen without warning</a:t>
            </a:r>
          </a:p>
          <a:p>
            <a:pPr marL="485775" indent="-485775">
              <a:spcBef>
                <a:spcPts val="800"/>
              </a:spcBef>
              <a:defRPr sz="3400">
                <a:effectLst/>
              </a:defRPr>
            </a:pPr>
            <a:r>
              <a:t>DMV is interested in identifying individuals with underlying conditions that may lead to an acute event </a:t>
            </a:r>
          </a:p>
          <a:p>
            <a:pPr marL="485775" indent="-485775">
              <a:spcBef>
                <a:spcPts val="800"/>
              </a:spcBef>
              <a:defRPr sz="3400">
                <a:effectLst/>
              </a:defRPr>
            </a:pPr>
            <a:r>
              <a:t>DMV uses predictive risk to make determinations on safety to drive</a:t>
            </a:r>
          </a:p>
          <a:p>
            <a:pPr marL="0" indent="0">
              <a:spcBef>
                <a:spcPts val="800"/>
              </a:spcBef>
              <a:buSzTx/>
              <a:buNone/>
              <a:defRPr sz="3400">
                <a:effectLst/>
              </a:defRPr>
            </a:pPr>
            <a:r>
              <a:t> </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lstStyle>
            <a:lvl1pPr>
              <a:defRPr sz="5000"/>
            </a:lvl1pPr>
          </a:lstStyle>
          <a:p>
            <a:pPr>
              <a:defRPr>
                <a:effectLst/>
              </a:defRPr>
            </a:pPr>
            <a:r>
              <a:t>The Vision Code: Commercial Drivers</a:t>
            </a:r>
          </a:p>
        </p:txBody>
      </p:sp>
      <p:sp>
        <p:nvSpPr>
          <p:cNvPr id="196" name="Shape 196"/>
          <p:cNvSpPr>
            <a:spLocks noGrp="1"/>
          </p:cNvSpPr>
          <p:nvPr>
            <p:ph type="body" idx="1"/>
          </p:nvPr>
        </p:nvSpPr>
        <p:spPr>
          <a:xfrm>
            <a:off x="650239" y="2275840"/>
            <a:ext cx="11704322" cy="6436926"/>
          </a:xfrm>
          <a:prstGeom prst="rect">
            <a:avLst/>
          </a:prstGeom>
        </p:spPr>
        <p:txBody>
          <a:bodyPr/>
          <a:lstStyle/>
          <a:p>
            <a:pPr>
              <a:defRPr>
                <a:effectLst/>
              </a:defRPr>
            </a:pPr>
            <a:r>
              <a:t>20/40 or better corrected or uncorrected</a:t>
            </a:r>
          </a:p>
          <a:p>
            <a:pPr>
              <a:defRPr>
                <a:effectLst/>
              </a:defRPr>
            </a:pPr>
            <a:r>
              <a:t>140 degree horizontal vision</a:t>
            </a:r>
          </a:p>
          <a:p>
            <a:pPr>
              <a:defRPr>
                <a:effectLst/>
              </a:defRPr>
            </a:pPr>
            <a:endParaRPr/>
          </a:p>
          <a:p>
            <a:pPr>
              <a:defRPr>
                <a:effectLst/>
              </a:defRPr>
            </a:pPr>
            <a:r>
              <a:t>This is also the vision standard for FMCSA (Federal Motor Carrier Safety Administration) </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lstStyle>
            <a:lvl1pPr>
              <a:defRPr sz="5000"/>
            </a:lvl1pPr>
          </a:lstStyle>
          <a:p>
            <a:pPr>
              <a:defRPr>
                <a:effectLst/>
              </a:defRPr>
            </a:pPr>
            <a:r>
              <a:t>The Commercial Driver Vision Waiver</a:t>
            </a:r>
          </a:p>
        </p:txBody>
      </p:sp>
      <p:sp>
        <p:nvSpPr>
          <p:cNvPr id="199" name="Shape 199"/>
          <p:cNvSpPr/>
          <p:nvPr/>
        </p:nvSpPr>
        <p:spPr>
          <a:xfrm>
            <a:off x="1083733" y="2841370"/>
            <a:ext cx="10837335" cy="457362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404812" indent="-404812" algn="l" defTabSz="1300480">
              <a:buSzPct val="100000"/>
              <a:buFont typeface="Wingdings"/>
              <a:buChar char="▪"/>
              <a:defRPr sz="3400" i="0">
                <a:solidFill>
                  <a:srgbClr val="354D79"/>
                </a:solidFill>
                <a:effectLst/>
                <a:latin typeface="Arial"/>
                <a:ea typeface="Arial"/>
                <a:cs typeface="Arial"/>
                <a:sym typeface="Arial"/>
              </a:defRPr>
            </a:pPr>
            <a:r>
              <a:t> Commercial drivers who are otherwise qualified may apply for a vision waiver from the FMCSA if they do not meet the vision standard</a:t>
            </a:r>
          </a:p>
          <a:p>
            <a:pPr algn="l" defTabSz="1300480">
              <a:defRPr sz="3400" i="0">
                <a:solidFill>
                  <a:srgbClr val="354D79"/>
                </a:solidFill>
                <a:effectLst/>
                <a:latin typeface="Arial"/>
                <a:ea typeface="Arial"/>
                <a:cs typeface="Arial"/>
                <a:sym typeface="Arial"/>
              </a:defRPr>
            </a:pPr>
            <a:endParaRPr/>
          </a:p>
          <a:p>
            <a:pPr marL="404812" indent="-404812" algn="l" defTabSz="1300480">
              <a:buSzPct val="100000"/>
              <a:buFont typeface="Wingdings"/>
              <a:buChar char="▪"/>
              <a:defRPr sz="3400" i="0">
                <a:solidFill>
                  <a:srgbClr val="354D79"/>
                </a:solidFill>
                <a:effectLst/>
                <a:latin typeface="Arial"/>
                <a:ea typeface="Arial"/>
                <a:cs typeface="Arial"/>
                <a:sym typeface="Arial"/>
              </a:defRPr>
            </a:pPr>
            <a:r>
              <a:t> Must submit a visual field analysis to 120 degrees in each eye.</a:t>
            </a:r>
          </a:p>
          <a:p>
            <a:pPr marL="404812" indent="-404812" algn="l" defTabSz="1300480">
              <a:buSzPct val="100000"/>
              <a:buFont typeface="Wingdings"/>
              <a:buChar char="▪"/>
              <a:defRPr sz="3400" i="0">
                <a:solidFill>
                  <a:srgbClr val="354D79"/>
                </a:solidFill>
                <a:effectLst/>
                <a:latin typeface="Arial"/>
                <a:ea typeface="Arial"/>
                <a:cs typeface="Arial"/>
                <a:sym typeface="Arial"/>
              </a:defRPr>
            </a:pPr>
            <a:endParaRPr/>
          </a:p>
          <a:p>
            <a:pPr marL="404812" indent="-404812" algn="l" defTabSz="1300480">
              <a:buSzPct val="100000"/>
              <a:buFont typeface="Wingdings"/>
              <a:buChar char="▪"/>
              <a:defRPr sz="3400" i="0">
                <a:solidFill>
                  <a:srgbClr val="354D79"/>
                </a:solidFill>
                <a:effectLst/>
                <a:latin typeface="Arial"/>
                <a:ea typeface="Arial"/>
                <a:cs typeface="Arial"/>
                <a:sym typeface="Arial"/>
              </a:defRPr>
            </a:pPr>
            <a:r>
              <a:t>Approval requires 20/40 corrected or uncorrected in the better eye with a 70 field of vision in each eye</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 name="Shape 201"/>
          <p:cNvSpPr/>
          <p:nvPr/>
        </p:nvSpPr>
        <p:spPr>
          <a:xfrm>
            <a:off x="2167466" y="541867"/>
            <a:ext cx="8019628" cy="14762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1300480">
              <a:defRPr sz="4400" i="0">
                <a:solidFill>
                  <a:srgbClr val="354D79"/>
                </a:solidFill>
                <a:latin typeface="Verdana"/>
                <a:ea typeface="Verdana"/>
                <a:cs typeface="Verdana"/>
                <a:sym typeface="Verdana"/>
              </a:defRPr>
            </a:lvl1pPr>
          </a:lstStyle>
          <a:p>
            <a:pPr>
              <a:defRPr>
                <a:effectLst/>
              </a:defRPr>
            </a:pPr>
            <a:r>
              <a:t>The Commercial Driver Waiver: Virginia Only</a:t>
            </a:r>
          </a:p>
        </p:txBody>
      </p:sp>
      <p:sp>
        <p:nvSpPr>
          <p:cNvPr id="202" name="Shape 202"/>
          <p:cNvSpPr/>
          <p:nvPr/>
        </p:nvSpPr>
        <p:spPr>
          <a:xfrm>
            <a:off x="325119" y="2167466"/>
            <a:ext cx="12571308" cy="571147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r>
              <a:t>Certain drivers are not subject to the FMCSA regulations (government entities, farm vehicles, bee keepers, etc.)</a:t>
            </a: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endParaRP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r>
              <a:t>These drivers must apply for a vision waiver from the Virginia Department of Motor Vehicles </a:t>
            </a: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endParaRP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r>
              <a:t>The Medical Advisory Board provides guidance on the Virginia standard</a:t>
            </a: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endParaRP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r>
              <a:t>Virginia requires 20/40 or better corrected or uncorrected in the better eye and a 70 degree field of vision in each eye. </a:t>
            </a: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endParaRPr/>
          </a:p>
          <a:p>
            <a:pPr marL="640079" indent="-640079" algn="l" defTabSz="1300480">
              <a:lnSpc>
                <a:spcPct val="80000"/>
              </a:lnSpc>
              <a:spcBef>
                <a:spcPts val="600"/>
              </a:spcBef>
              <a:buSzPct val="100000"/>
              <a:buFont typeface="Wingdings"/>
              <a:buChar char="▪"/>
              <a:defRPr sz="2800" i="0">
                <a:solidFill>
                  <a:srgbClr val="354D79"/>
                </a:solidFill>
                <a:effectLst/>
                <a:latin typeface="Verdana"/>
                <a:ea typeface="Verdana"/>
                <a:cs typeface="Verdana"/>
                <a:sym typeface="Verdana"/>
              </a:defRPr>
            </a:pPr>
            <a:r>
              <a:t>Virginia requires a total visual field of at least 120 degrees without defect whether the vision is monocular or binocular</a:t>
            </a:r>
          </a:p>
        </p:txBody>
      </p:sp>
      <p:sp>
        <p:nvSpPr>
          <p:cNvPr id="203" name="Shape 203"/>
          <p:cNvSpPr/>
          <p:nvPr/>
        </p:nvSpPr>
        <p:spPr>
          <a:xfrm>
            <a:off x="433493" y="8344746"/>
            <a:ext cx="7586135" cy="327432"/>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1300480">
              <a:spcBef>
                <a:spcPts val="800"/>
              </a:spcBef>
              <a:defRPr sz="1400" i="0">
                <a:solidFill>
                  <a:srgbClr val="000000"/>
                </a:solidFill>
                <a:latin typeface="Arial"/>
                <a:ea typeface="Arial"/>
                <a:cs typeface="Arial"/>
                <a:sym typeface="Arial"/>
              </a:defRPr>
            </a:lvl1pPr>
          </a:lstStyle>
          <a:p>
            <a:pPr>
              <a:defRPr>
                <a:effectLst/>
              </a:defRPr>
            </a:pPr>
            <a:r>
              <a:t>Alzheimer’s Assn (2001). When to Yield: Questions &amp; answers about dementia and driving. </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7" name="Shape 207"/>
          <p:cNvSpPr>
            <a:spLocks noGrp="1"/>
          </p:cNvSpPr>
          <p:nvPr>
            <p:ph type="title"/>
          </p:nvPr>
        </p:nvSpPr>
        <p:spPr>
          <a:prstGeom prst="rect">
            <a:avLst/>
          </a:prstGeom>
        </p:spPr>
        <p:txBody>
          <a:bodyPr/>
          <a:lstStyle>
            <a:lvl1pPr>
              <a:defRPr sz="5000"/>
            </a:lvl1pPr>
          </a:lstStyle>
          <a:p>
            <a:pPr>
              <a:defRPr>
                <a:effectLst/>
              </a:defRPr>
            </a:pPr>
            <a:r>
              <a:t>Visual Field Policy</a:t>
            </a:r>
          </a:p>
        </p:txBody>
      </p:sp>
      <p:sp>
        <p:nvSpPr>
          <p:cNvPr id="208" name="Shape 208"/>
          <p:cNvSpPr/>
          <p:nvPr/>
        </p:nvSpPr>
        <p:spPr>
          <a:xfrm>
            <a:off x="758613" y="1856486"/>
            <a:ext cx="11812694" cy="655482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485775" indent="-485775" algn="l" defTabSz="1300480">
              <a:buSzPct val="100000"/>
              <a:buFont typeface="Arial"/>
              <a:buChar char="•"/>
              <a:defRPr sz="3400" i="0">
                <a:solidFill>
                  <a:srgbClr val="354D79"/>
                </a:solidFill>
                <a:effectLst/>
                <a:latin typeface="Arial"/>
                <a:ea typeface="Arial"/>
                <a:cs typeface="Arial"/>
                <a:sym typeface="Arial"/>
              </a:defRPr>
            </a:pPr>
            <a:r>
              <a:t> Developed by the Medical Advisory Board </a:t>
            </a:r>
          </a:p>
          <a:p>
            <a:pPr marL="485775" indent="-485775" algn="l" defTabSz="1300480">
              <a:buSzPct val="100000"/>
              <a:buFont typeface="Arial"/>
              <a:buChar char="•"/>
              <a:defRPr sz="3400" i="0">
                <a:solidFill>
                  <a:srgbClr val="354D79"/>
                </a:solidFill>
                <a:effectLst/>
                <a:latin typeface="Arial"/>
                <a:ea typeface="Arial"/>
                <a:cs typeface="Arial"/>
                <a:sym typeface="Arial"/>
              </a:defRPr>
            </a:pPr>
            <a:endParaRPr/>
          </a:p>
          <a:p>
            <a:pPr marL="485775" indent="-485775" algn="l" defTabSz="1300480">
              <a:buSzPct val="100000"/>
              <a:buFont typeface="Arial"/>
              <a:buChar char="•"/>
              <a:defRPr sz="3400" i="0">
                <a:solidFill>
                  <a:srgbClr val="354D79"/>
                </a:solidFill>
                <a:effectLst/>
                <a:latin typeface="Arial"/>
                <a:ea typeface="Arial"/>
                <a:cs typeface="Arial"/>
                <a:sym typeface="Arial"/>
              </a:defRPr>
            </a:pPr>
            <a:r>
              <a:t>Addresses visual field defects</a:t>
            </a:r>
          </a:p>
          <a:p>
            <a:pPr marL="485775" indent="-485775" algn="l" defTabSz="1300480">
              <a:buSzPct val="100000"/>
              <a:buFont typeface="Arial"/>
              <a:buChar char="•"/>
              <a:defRPr sz="3400" i="0">
                <a:solidFill>
                  <a:srgbClr val="354D79"/>
                </a:solidFill>
                <a:effectLst/>
                <a:latin typeface="Arial"/>
                <a:ea typeface="Arial"/>
                <a:cs typeface="Arial"/>
                <a:sym typeface="Arial"/>
              </a:defRPr>
            </a:pPr>
            <a:endParaRPr/>
          </a:p>
          <a:p>
            <a:pPr marL="485775" indent="-485775" algn="l" defTabSz="1300480">
              <a:buSzPct val="100000"/>
              <a:buFont typeface="Arial"/>
              <a:buChar char="•"/>
              <a:defRPr sz="3400" i="0">
                <a:solidFill>
                  <a:srgbClr val="354D79"/>
                </a:solidFill>
                <a:effectLst/>
                <a:latin typeface="Arial"/>
                <a:ea typeface="Arial"/>
                <a:cs typeface="Arial"/>
                <a:sym typeface="Arial"/>
              </a:defRPr>
            </a:pPr>
            <a:r>
              <a:t>Hemianopic defects may not drive. This includes hemianopia and quadrantanopia</a:t>
            </a:r>
          </a:p>
          <a:p>
            <a:pPr marL="485775" indent="-485775" algn="l" defTabSz="1300480">
              <a:buSzPct val="100000"/>
              <a:buFont typeface="Arial"/>
              <a:buChar char="•"/>
              <a:defRPr sz="3400" i="0">
                <a:solidFill>
                  <a:srgbClr val="354D79"/>
                </a:solidFill>
                <a:effectLst/>
                <a:latin typeface="Arial"/>
                <a:ea typeface="Arial"/>
                <a:cs typeface="Arial"/>
                <a:sym typeface="Arial"/>
              </a:defRPr>
            </a:pPr>
            <a:endParaRPr/>
          </a:p>
          <a:p>
            <a:pPr marL="485775" indent="-485775" algn="l" defTabSz="1300480">
              <a:buSzPct val="100000"/>
              <a:buFont typeface="Arial"/>
              <a:buChar char="•"/>
              <a:defRPr sz="3400" i="0">
                <a:solidFill>
                  <a:srgbClr val="354D79"/>
                </a:solidFill>
                <a:effectLst/>
                <a:latin typeface="Arial"/>
                <a:ea typeface="Arial"/>
                <a:cs typeface="Arial"/>
                <a:sym typeface="Arial"/>
              </a:defRPr>
            </a:pPr>
            <a:r>
              <a:t>Drivers must supply a visual field analysis on request</a:t>
            </a:r>
          </a:p>
          <a:p>
            <a:pPr marL="485775" indent="-485775" algn="l" defTabSz="1300480">
              <a:buSzPct val="100000"/>
              <a:buFont typeface="Arial"/>
              <a:buChar char="•"/>
              <a:defRPr sz="3400" i="0">
                <a:solidFill>
                  <a:srgbClr val="354D79"/>
                </a:solidFill>
                <a:effectLst/>
                <a:latin typeface="Arial"/>
                <a:ea typeface="Arial"/>
                <a:cs typeface="Arial"/>
                <a:sym typeface="Arial"/>
              </a:defRPr>
            </a:pPr>
            <a:endParaRPr/>
          </a:p>
          <a:p>
            <a:pPr marL="485775" indent="-485775" algn="l" defTabSz="1300480">
              <a:buSzPct val="100000"/>
              <a:buFont typeface="Arial"/>
              <a:buChar char="•"/>
              <a:defRPr sz="3400" i="0">
                <a:solidFill>
                  <a:srgbClr val="354D79"/>
                </a:solidFill>
                <a:effectLst/>
                <a:latin typeface="Arial"/>
                <a:ea typeface="Arial"/>
                <a:cs typeface="Arial"/>
                <a:sym typeface="Arial"/>
              </a:defRPr>
            </a:pPr>
            <a:r>
              <a:t>The visual field analysis must be out to 120 degrees</a:t>
            </a:r>
          </a:p>
          <a:p>
            <a:pPr marL="485775" indent="-485775" algn="l" defTabSz="1300480">
              <a:buSzPct val="100000"/>
              <a:buFont typeface="Arial"/>
              <a:buChar char="•"/>
              <a:defRPr sz="3400" i="0">
                <a:solidFill>
                  <a:srgbClr val="354D79"/>
                </a:solidFill>
                <a:effectLst/>
                <a:latin typeface="Arial"/>
                <a:ea typeface="Arial"/>
                <a:cs typeface="Arial"/>
                <a:sym typeface="Arial"/>
              </a:defRPr>
            </a:pPr>
            <a:endParaRPr/>
          </a:p>
          <a:p>
            <a:pPr marL="485775" indent="-485775" algn="l" defTabSz="1300480">
              <a:buSzPct val="100000"/>
              <a:buFont typeface="Arial"/>
              <a:buChar char="•"/>
              <a:defRPr sz="3400" i="0">
                <a:solidFill>
                  <a:srgbClr val="354D79"/>
                </a:solidFill>
                <a:effectLst/>
                <a:latin typeface="Arial"/>
                <a:ea typeface="Arial"/>
                <a:cs typeface="Arial"/>
                <a:sym typeface="Arial"/>
              </a:defRPr>
            </a:pPr>
            <a:r>
              <a:t>Bitemporal loss may qualify if the vision retained meets the minimum code </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0" name="Shape 210"/>
          <p:cNvSpPr>
            <a:spLocks noGrp="1"/>
          </p:cNvSpPr>
          <p:nvPr>
            <p:ph type="title"/>
          </p:nvPr>
        </p:nvSpPr>
        <p:spPr>
          <a:prstGeom prst="rect">
            <a:avLst/>
          </a:prstGeom>
        </p:spPr>
        <p:txBody>
          <a:bodyPr/>
          <a:lstStyle>
            <a:lvl1pPr>
              <a:defRPr sz="4400"/>
            </a:lvl1pPr>
          </a:lstStyle>
          <a:p>
            <a:pPr>
              <a:defRPr>
                <a:effectLst/>
              </a:defRPr>
            </a:pPr>
            <a:r>
              <a:t>Additional Guidance from the Board on Visual Fields</a:t>
            </a:r>
          </a:p>
        </p:txBody>
      </p:sp>
      <p:sp>
        <p:nvSpPr>
          <p:cNvPr id="211" name="Shape 211"/>
          <p:cNvSpPr>
            <a:spLocks noGrp="1"/>
          </p:cNvSpPr>
          <p:nvPr>
            <p:ph type="body" idx="1"/>
          </p:nvPr>
        </p:nvSpPr>
        <p:spPr>
          <a:xfrm>
            <a:off x="650239" y="2275840"/>
            <a:ext cx="11704322" cy="6436926"/>
          </a:xfrm>
          <a:prstGeom prst="rect">
            <a:avLst/>
          </a:prstGeom>
        </p:spPr>
        <p:txBody>
          <a:bodyPr/>
          <a:lstStyle/>
          <a:p>
            <a:pPr marL="485775" indent="-485775">
              <a:spcBef>
                <a:spcPts val="800"/>
              </a:spcBef>
              <a:defRPr sz="3400">
                <a:effectLst/>
              </a:defRPr>
            </a:pPr>
            <a:r>
              <a:t> Partial hemianopic and quadrantanopic defects may drive if the individual retains or regains 30 degrees of horizontal vision to the affected side with at least 15 degrees of vision above and below the midline</a:t>
            </a:r>
          </a:p>
          <a:p>
            <a:pPr marL="485775" indent="-485775">
              <a:defRPr sz="3400">
                <a:effectLst/>
              </a:defRPr>
            </a:pPr>
            <a:endParaRPr/>
          </a:p>
          <a:p>
            <a:pPr marL="485775" indent="-485775">
              <a:spcBef>
                <a:spcPts val="800"/>
              </a:spcBef>
              <a:defRPr sz="3400">
                <a:effectLst/>
              </a:defRPr>
            </a:pPr>
            <a:r>
              <a:t>Visual field analysis should be requested on progressive conditions that reduce the field of vision such as, advanced glaucoma, diabetic retinopathy with PRP surgery, and retinitis pigmentosa</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Proposals to improve current vision standards </a:t>
            </a:r>
            <a:endParaRPr lang="en-US" dirty="0"/>
          </a:p>
        </p:txBody>
      </p:sp>
    </p:spTree>
    <p:extLst>
      <p:ext uri="{BB962C8B-B14F-4D97-AF65-F5344CB8AC3E}">
        <p14:creationId xmlns:p14="http://schemas.microsoft.com/office/powerpoint/2010/main" val="9852919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title"/>
          </p:nvPr>
        </p:nvSpPr>
        <p:spPr>
          <a:prstGeom prst="rect">
            <a:avLst/>
          </a:prstGeom>
        </p:spPr>
        <p:txBody>
          <a:bodyPr/>
          <a:lstStyle/>
          <a:p>
            <a:r>
              <a:t>New drivers, renewal drivers</a:t>
            </a:r>
          </a:p>
        </p:txBody>
      </p:sp>
      <p:sp>
        <p:nvSpPr>
          <p:cNvPr id="224" name="Shape 224"/>
          <p:cNvSpPr>
            <a:spLocks noGrp="1"/>
          </p:cNvSpPr>
          <p:nvPr>
            <p:ph type="body" idx="1"/>
          </p:nvPr>
        </p:nvSpPr>
        <p:spPr>
          <a:prstGeom prst="rect">
            <a:avLst/>
          </a:prstGeom>
        </p:spPr>
        <p:txBody>
          <a:bodyPr/>
          <a:lstStyle/>
          <a:p>
            <a:r>
              <a:t>A clear and </a:t>
            </a:r>
            <a:r>
              <a:rPr/>
              <a:t>concise </a:t>
            </a:r>
            <a:r>
              <a:rPr lang="en-US"/>
              <a:t>new driver or renewal D</a:t>
            </a:r>
            <a:r>
              <a:rPr/>
              <a:t>MV </a:t>
            </a:r>
            <a:r>
              <a:rPr smtClean="0"/>
              <a:t>application </a:t>
            </a:r>
            <a:r>
              <a:t>that compels the driver to self report their visual conditions</a:t>
            </a:r>
          </a:p>
          <a:p>
            <a:r>
              <a:t>Trigger a formal VF and vision report</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prstGeom prst="rect">
            <a:avLst/>
          </a:prstGeom>
        </p:spPr>
        <p:txBody>
          <a:bodyPr/>
          <a:lstStyle/>
          <a:p>
            <a:r>
              <a:t>Eye exam form</a:t>
            </a:r>
          </a:p>
        </p:txBody>
      </p:sp>
      <p:sp>
        <p:nvSpPr>
          <p:cNvPr id="227" name="Shape 227"/>
          <p:cNvSpPr>
            <a:spLocks noGrp="1"/>
          </p:cNvSpPr>
          <p:nvPr>
            <p:ph type="body" idx="1"/>
          </p:nvPr>
        </p:nvSpPr>
        <p:spPr>
          <a:prstGeom prst="rect">
            <a:avLst/>
          </a:prstGeom>
        </p:spPr>
        <p:txBody>
          <a:bodyPr/>
          <a:lstStyle/>
          <a:p>
            <a:r>
              <a:rPr u="sng"/>
              <a:t>List</a:t>
            </a:r>
            <a:r>
              <a:t> of eye conditions that potentially impact VF and vision</a:t>
            </a:r>
          </a:p>
          <a:p>
            <a:r>
              <a:t>Eye care professional delineates these eye conditions</a:t>
            </a:r>
          </a:p>
          <a:p>
            <a:r>
              <a:rPr u="sng"/>
              <a:t>Form sent directly</a:t>
            </a:r>
            <a:r>
              <a:t> to the DMV</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title"/>
          </p:nvPr>
        </p:nvSpPr>
        <p:spPr>
          <a:xfrm>
            <a:off x="967195" y="2998961"/>
            <a:ext cx="11201400" cy="4059232"/>
          </a:xfrm>
          <a:prstGeom prst="rect">
            <a:avLst/>
          </a:prstGeom>
        </p:spPr>
        <p:txBody>
          <a:bodyPr>
            <a:normAutofit fontScale="90000"/>
          </a:bodyPr>
          <a:lstStyle/>
          <a:p>
            <a:pPr defTabSz="479044">
              <a:defRPr sz="3936" spc="314">
                <a:effectLst>
                  <a:outerShdw blurRad="20828" dist="20828" dir="5520000" rotWithShape="0">
                    <a:srgbClr val="FFFFFF">
                      <a:alpha val="72000"/>
                    </a:srgbClr>
                  </a:outerShdw>
                </a:effectLst>
              </a:defRPr>
            </a:pPr>
            <a:r>
              <a:rPr dirty="0"/>
              <a:t>Standardized formal VF testing</a:t>
            </a:r>
          </a:p>
          <a:p>
            <a:pPr defTabSz="479044">
              <a:defRPr sz="3936" spc="314">
                <a:effectLst>
                  <a:outerShdw blurRad="20828" dist="20828" dir="5520000" rotWithShape="0">
                    <a:srgbClr val="FFFFFF">
                      <a:alpha val="72000"/>
                    </a:srgbClr>
                  </a:outerShdw>
                </a:effectLst>
              </a:defRPr>
            </a:pPr>
            <a:endParaRPr dirty="0"/>
          </a:p>
          <a:p>
            <a:pPr defTabSz="479044">
              <a:defRPr sz="3936" spc="314">
                <a:effectLst>
                  <a:outerShdw blurRad="20828" dist="20828" dir="5520000" rotWithShape="0">
                    <a:srgbClr val="FFFFFF">
                      <a:alpha val="72000"/>
                    </a:srgbClr>
                  </a:outerShdw>
                </a:effectLst>
              </a:defRPr>
            </a:pPr>
            <a:r>
              <a:rPr dirty="0"/>
              <a:t>Streamline reporting to </a:t>
            </a:r>
            <a:r>
              <a:rPr/>
              <a:t>the </a:t>
            </a:r>
            <a:r>
              <a:rPr lang="en-US" smtClean="0"/>
              <a:t>DMV</a:t>
            </a:r>
            <a:endParaRPr lang="en-US" dirty="0"/>
          </a:p>
          <a:p>
            <a:pPr defTabSz="479044">
              <a:defRPr sz="3936" spc="314">
                <a:effectLst>
                  <a:outerShdw blurRad="20828" dist="20828" dir="5520000" rotWithShape="0">
                    <a:srgbClr val="FFFFFF">
                      <a:alpha val="72000"/>
                    </a:srgbClr>
                  </a:outerShdw>
                </a:effectLst>
              </a:defRPr>
            </a:pPr>
            <a:endParaRPr lang="en-US" dirty="0"/>
          </a:p>
          <a:p>
            <a:pPr defTabSz="479044">
              <a:defRPr sz="3936" spc="314">
                <a:effectLst>
                  <a:outerShdw blurRad="20828" dist="20828" dir="5520000" rotWithShape="0">
                    <a:srgbClr val="FFFFFF">
                      <a:alpha val="72000"/>
                    </a:srgbClr>
                  </a:outerShdw>
                </a:effectLst>
              </a:defRPr>
            </a:pPr>
            <a:r>
              <a:rPr lang="en-US" dirty="0"/>
              <a:t>Yearly</a:t>
            </a:r>
            <a:r>
              <a:rPr lang="en-US"/>
              <a:t> evaluations for active eye disease</a:t>
            </a:r>
            <a:r>
              <a:rPr dirty="0"/>
              <a:t/>
            </a:r>
            <a:br>
              <a:rPr dirty="0"/>
            </a:br>
            <a:r>
              <a:rPr lang="en-US" dirty="0"/>
              <a:t/>
            </a:r>
            <a:br>
              <a:rPr lang="en-US" dirty="0"/>
            </a:br>
            <a:r>
              <a:rPr lang="en-US" dirty="0"/>
              <a:t/>
            </a:r>
            <a:br>
              <a:rPr lang="en-US" dirty="0"/>
            </a:br>
            <a:r>
              <a:rPr lang="en-US"/>
              <a:t>"</a:t>
            </a:r>
            <a:r>
              <a:rPr lang="en-US" dirty="0"/>
              <a:t>Good Samaritan" clause </a:t>
            </a:r>
            <a:endParaRPr dirty="0"/>
          </a:p>
          <a:p>
            <a:pPr defTabSz="479044">
              <a:defRPr sz="3936" spc="314">
                <a:effectLst>
                  <a:outerShdw blurRad="20828" dist="20828" dir="5520000" rotWithShape="0">
                    <a:srgbClr val="FFFFFF">
                      <a:alpha val="72000"/>
                    </a:srgbClr>
                  </a:outerShdw>
                </a:effectLst>
              </a:defRPr>
            </a:pPr>
            <a:endParaRPr dirty="0"/>
          </a:p>
          <a:p>
            <a:pPr defTabSz="479044">
              <a:defRPr sz="3936" spc="314">
                <a:effectLst>
                  <a:outerShdw blurRad="20828" dist="20828" dir="5520000" rotWithShape="0">
                    <a:srgbClr val="FFFFFF">
                      <a:alpha val="72000"/>
                    </a:srgbClr>
                  </a:outerShdw>
                </a:effectLst>
              </a:defRPr>
            </a:pPr>
            <a:endParaRPr dirty="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Feedback</a:t>
            </a:r>
            <a:endParaRPr lang="en-US"/>
          </a:p>
        </p:txBody>
      </p:sp>
      <p:sp>
        <p:nvSpPr>
          <p:cNvPr id="3" name="Text Placeholder 2"/>
          <p:cNvSpPr>
            <a:spLocks noGrp="1"/>
          </p:cNvSpPr>
          <p:nvPr>
            <p:ph type="body" idx="1"/>
          </p:nvPr>
        </p:nvSpPr>
        <p:spPr>
          <a:xfrm>
            <a:off x="901700" y="2636196"/>
            <a:ext cx="11201400" cy="5969000"/>
          </a:xfrm>
        </p:spPr>
        <p:txBody>
          <a:bodyPr/>
          <a:lstStyle/>
          <a:p>
            <a:r>
              <a:rPr lang="en-US" dirty="0" err="1"/>
              <a:t>Ghassan</a:t>
            </a:r>
            <a:r>
              <a:rPr lang="en-US" dirty="0"/>
              <a:t> </a:t>
            </a:r>
            <a:r>
              <a:rPr lang="en-US" dirty="0" err="1" smtClean="0"/>
              <a:t>Ghorayeb</a:t>
            </a:r>
            <a:r>
              <a:rPr lang="en-US" dirty="0" smtClean="0"/>
              <a:t>: </a:t>
            </a:r>
            <a:r>
              <a:rPr lang="en-US" dirty="0" err="1" smtClean="0"/>
              <a:t>ghorayeb@wvumedicine.org</a:t>
            </a:r>
            <a:endParaRPr lang="en-US" dirty="0"/>
          </a:p>
          <a:p>
            <a:r>
              <a:rPr lang="en-US" dirty="0"/>
              <a:t>Suzanne Everhart: (VSEPS President) </a:t>
            </a:r>
            <a:r>
              <a:rPr lang="en-US" dirty="0" err="1"/>
              <a:t>everharteyes@comcast.net</a:t>
            </a:r>
            <a:endParaRPr lang="en-US" dirty="0"/>
          </a:p>
          <a:p>
            <a:r>
              <a:rPr lang="en-US" dirty="0"/>
              <a:t>Edwin Wortham V</a:t>
            </a:r>
            <a:r>
              <a:rPr lang="en-US" dirty="0" smtClean="0"/>
              <a:t>: </a:t>
            </a:r>
            <a:r>
              <a:rPr lang="en-US" dirty="0" err="1" smtClean="0"/>
              <a:t>eworthamv@me.com</a:t>
            </a:r>
            <a:endParaRPr lang="en-US" dirty="0"/>
          </a:p>
        </p:txBody>
      </p:sp>
    </p:spTree>
    <p:extLst>
      <p:ext uri="{BB962C8B-B14F-4D97-AF65-F5344CB8AC3E}">
        <p14:creationId xmlns:p14="http://schemas.microsoft.com/office/powerpoint/2010/main" val="110589845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160" y="1489224"/>
            <a:ext cx="11201400" cy="5449579"/>
          </a:xfrm>
        </p:spPr>
        <p:txBody>
          <a:bodyPr/>
          <a:lstStyle/>
          <a:p>
            <a:r>
              <a:rPr lang="en-US" dirty="0" smtClean="0"/>
              <a:t>"</a:t>
            </a:r>
            <a:r>
              <a:rPr lang="en-US" dirty="0" err="1" smtClean="0"/>
              <a:t>Primum</a:t>
            </a:r>
            <a:r>
              <a:rPr lang="en-US" dirty="0" smtClean="0"/>
              <a:t> </a:t>
            </a:r>
            <a:r>
              <a:rPr lang="en-US" dirty="0"/>
              <a:t>non </a:t>
            </a:r>
            <a:r>
              <a:rPr lang="en-US" dirty="0" err="1" smtClean="0"/>
              <a:t>nocere</a:t>
            </a:r>
            <a:r>
              <a:rPr lang="en-US" dirty="0" smtClean="0"/>
              <a:t>"</a:t>
            </a:r>
            <a:r>
              <a:rPr lang="is-IS" dirty="0" smtClean="0"/>
              <a:t>…</a:t>
            </a:r>
            <a:r>
              <a:rPr lang="en-US" dirty="0" smtClean="0"/>
              <a:t> </a:t>
            </a:r>
          </a:p>
          <a:p>
            <a:endParaRPr lang="en-US" dirty="0"/>
          </a:p>
          <a:p>
            <a:r>
              <a:rPr lang="en-US" dirty="0" smtClean="0"/>
              <a:t>"</a:t>
            </a:r>
            <a:r>
              <a:rPr lang="en-US" dirty="0"/>
              <a:t>first, do no harm</a:t>
            </a:r>
            <a:r>
              <a:rPr lang="en-US" dirty="0" smtClean="0"/>
              <a:t>."</a:t>
            </a:r>
          </a:p>
          <a:p>
            <a:endParaRPr lang="en-US" dirty="0"/>
          </a:p>
          <a:p>
            <a:endParaRPr lang="en-US" sz="4000" dirty="0" smtClean="0"/>
          </a:p>
          <a:p>
            <a:r>
              <a:rPr lang="en-US" sz="4000" dirty="0" smtClean="0"/>
              <a:t>Essence of the Hippocratic oath</a:t>
            </a:r>
            <a:endParaRPr lang="en-US" sz="4000" dirty="0"/>
          </a:p>
        </p:txBody>
      </p:sp>
    </p:spTree>
    <p:extLst>
      <p:ext uri="{BB962C8B-B14F-4D97-AF65-F5344CB8AC3E}">
        <p14:creationId xmlns:p14="http://schemas.microsoft.com/office/powerpoint/2010/main" val="127199117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Placeholder 4"/>
          <p:cNvPicPr>
            <a:picLocks noGrp="1" noChangeAspect="1"/>
          </p:cNvPicPr>
          <p:nvPr>
            <p:ph type="pic" sz="half" idx="13"/>
          </p:nvPr>
        </p:nvPicPr>
        <p:blipFill>
          <a:blip r:embed="rId3"/>
          <a:srcRect l="3841" r="3841"/>
          <a:stretch>
            <a:fillRect/>
          </a:stretch>
        </p:blipFill>
        <p:spPr/>
      </p:pic>
      <p:sp>
        <p:nvSpPr>
          <p:cNvPr id="3" name="Title 2"/>
          <p:cNvSpPr>
            <a:spLocks noGrp="1"/>
          </p:cNvSpPr>
          <p:nvPr>
            <p:ph type="title"/>
          </p:nvPr>
        </p:nvSpPr>
        <p:spPr/>
        <p:txBody>
          <a:bodyPr/>
          <a:lstStyle/>
          <a:p>
            <a:r>
              <a:rPr lang="en-US" dirty="0" smtClean="0"/>
              <a:t>Caroline dawn Wortham </a:t>
            </a:r>
            <a:endParaRPr lang="en-US" dirty="0"/>
          </a:p>
        </p:txBody>
      </p:sp>
      <p:sp>
        <p:nvSpPr>
          <p:cNvPr id="4" name="Text Placeholder 3"/>
          <p:cNvSpPr>
            <a:spLocks noGrp="1"/>
          </p:cNvSpPr>
          <p:nvPr>
            <p:ph type="body" sz="quarter" idx="1"/>
          </p:nvPr>
        </p:nvSpPr>
        <p:spPr/>
        <p:txBody>
          <a:bodyPr/>
          <a:lstStyle/>
          <a:p>
            <a:r>
              <a:rPr lang="en-US" dirty="0" smtClean="0"/>
              <a:t>July 14, 1989 – </a:t>
            </a:r>
          </a:p>
          <a:p>
            <a:r>
              <a:rPr lang="en-US" dirty="0" smtClean="0"/>
              <a:t>September 5, 2015</a:t>
            </a:r>
            <a:endParaRPr lang="en-US" dirty="0"/>
          </a:p>
        </p:txBody>
      </p:sp>
    </p:spTree>
    <p:extLst>
      <p:ext uri="{BB962C8B-B14F-4D97-AF65-F5344CB8AC3E}">
        <p14:creationId xmlns:p14="http://schemas.microsoft.com/office/powerpoint/2010/main" val="1139541422"/>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5">
  <a:themeElements>
    <a:clrScheme name="New_Template5">
      <a:dk1>
        <a:srgbClr val="5E524C"/>
      </a:dk1>
      <a:lt1>
        <a:srgbClr val="12455E"/>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a:ea typeface="Avenir Next"/>
        <a:cs typeface="Avenir Next"/>
      </a:majorFont>
      <a:minorFont>
        <a:latin typeface="Avenir Next Medium"/>
        <a:ea typeface="Avenir Next Medium"/>
        <a:cs typeface="Avenir Next Medium"/>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760000" rotWithShape="0">
            <a:srgbClr val="FFFFFF">
              <a:alpha val="3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E3B39"/>
            </a:solidFill>
            <a:effectLst>
              <a:outerShdw blurRad="25400" dist="12700" dir="4920000" rotWithShape="0">
                <a:srgbClr val="FFFFFF">
                  <a:alpha val="50000"/>
                </a:srgbClr>
              </a:outerShdw>
            </a:effectLst>
            <a:uFillTx/>
            <a:latin typeface="+mn-lt"/>
            <a:ea typeface="+mn-ea"/>
            <a:cs typeface="+mn-cs"/>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75451">
              <a:alpha val="90000"/>
            </a:srgbClr>
          </a:solidFill>
          <a:prstDash val="solid"/>
          <a:miter lim="400000"/>
        </a:ln>
        <a:effectLst>
          <a:outerShdw blurRad="25400" dist="25400" dir="5520000" rotWithShape="0">
            <a:srgbClr val="FFFFFF">
              <a:alpha val="72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5">
  <a:themeElements>
    <a:clrScheme name="New_Template5">
      <a:dk1>
        <a:srgbClr val="000000"/>
      </a:dk1>
      <a:lt1>
        <a:srgbClr val="FFFFFF"/>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a:ea typeface="Avenir Next"/>
        <a:cs typeface="Avenir Next"/>
      </a:majorFont>
      <a:minorFont>
        <a:latin typeface="Avenir Next Medium"/>
        <a:ea typeface="Avenir Next Medium"/>
        <a:cs typeface="Avenir Next Medium"/>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760000" rotWithShape="0">
            <a:srgbClr val="FFFFFF">
              <a:alpha val="3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E3B39"/>
            </a:solidFill>
            <a:effectLst>
              <a:outerShdw blurRad="25400" dist="12700" dir="4920000" rotWithShape="0">
                <a:srgbClr val="FFFFFF">
                  <a:alpha val="50000"/>
                </a:srgbClr>
              </a:outerShdw>
            </a:effectLst>
            <a:uFillTx/>
            <a:latin typeface="+mn-lt"/>
            <a:ea typeface="+mn-ea"/>
            <a:cs typeface="+mn-cs"/>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75451">
              <a:alpha val="90000"/>
            </a:srgbClr>
          </a:solidFill>
          <a:prstDash val="solid"/>
          <a:miter lim="400000"/>
        </a:ln>
        <a:effectLst>
          <a:outerShdw blurRad="25400" dist="25400" dir="5520000" rotWithShape="0">
            <a:srgbClr val="FFFFFF">
              <a:alpha val="72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mn-lt"/>
            <a:ea typeface="+mn-ea"/>
            <a:cs typeface="+mn-cs"/>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5252</TotalTime>
  <Words>3225</Words>
  <Application>Microsoft Office PowerPoint</Application>
  <PresentationFormat>Custom</PresentationFormat>
  <Paragraphs>185</Paragraphs>
  <Slides>27</Slides>
  <Notes>21</Notes>
  <HiddenSlides>9</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Avenir Next</vt:lpstr>
      <vt:lpstr>Avenir Next Demi Bold</vt:lpstr>
      <vt:lpstr>Avenir Next Medium</vt:lpstr>
      <vt:lpstr>Calibri</vt:lpstr>
      <vt:lpstr>Helvetica</vt:lpstr>
      <vt:lpstr>Helvetica Neue</vt:lpstr>
      <vt:lpstr>Verdana</vt:lpstr>
      <vt:lpstr>Wingdings</vt:lpstr>
      <vt:lpstr>New_Template5</vt:lpstr>
      <vt:lpstr>Vision, public safety, and the DMV </vt:lpstr>
      <vt:lpstr>VMI </vt:lpstr>
      <vt:lpstr>Driver</vt:lpstr>
      <vt:lpstr>September 5, 2015</vt:lpstr>
      <vt:lpstr>Vision Standards for the Virginia Driver </vt:lpstr>
      <vt:lpstr> Vision Standards: The Regular Driver</vt:lpstr>
      <vt:lpstr>Vision Standards: The Regular Driver</vt:lpstr>
      <vt:lpstr>Understanding the Public Health Challenge </vt:lpstr>
      <vt:lpstr>Association between Glaucoma and At-fault Motor Vehicle Collision Involvement among Older Drivers</vt:lpstr>
      <vt:lpstr>PowerPoint Presentation</vt:lpstr>
      <vt:lpstr>PowerPoint Presentation</vt:lpstr>
      <vt:lpstr>PowerPoint Presentation</vt:lpstr>
      <vt:lpstr>PowerPoint Presentation</vt:lpstr>
      <vt:lpstr>Chronic Health Conditions  </vt:lpstr>
      <vt:lpstr>Acute Medical Events</vt:lpstr>
      <vt:lpstr>The Vision Code: Commercial Drivers</vt:lpstr>
      <vt:lpstr>The Commercial Driver Vision Waiver</vt:lpstr>
      <vt:lpstr>PowerPoint Presentation</vt:lpstr>
      <vt:lpstr>Visual Field Policy</vt:lpstr>
      <vt:lpstr>Additional Guidance from the Board on Visual Fields</vt:lpstr>
      <vt:lpstr>Proposals to improve current vision standards </vt:lpstr>
      <vt:lpstr>New drivers, renewal drivers</vt:lpstr>
      <vt:lpstr>Eye exam form</vt:lpstr>
      <vt:lpstr>Standardized formal VF testing  Streamline reporting to the DMV  Yearly evaluations for active eye disease   "Good Samaritan" clause   </vt:lpstr>
      <vt:lpstr>Feedback</vt:lpstr>
      <vt:lpstr>"Primum non nocere"…   "first, do no harm."   Essence of the Hippocratic oath</vt:lpstr>
      <vt:lpstr>Caroline dawn Wortham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Vision, public safety, and the DMV</dc:title>
  <dc:creator>Ebert, Kim E</dc:creator>
  <cp:lastModifiedBy>Ebert, Kim E</cp:lastModifiedBy>
  <cp:revision>150</cp:revision>
  <dcterms:modified xsi:type="dcterms:W3CDTF">2017-04-11T13:40:46Z</dcterms:modified>
</cp:coreProperties>
</file>